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Default Extension="sldx" ContentType="application/vnd.openxmlformats-officedocument.presentationml.slide"/>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460" r:id="rId2"/>
    <p:sldId id="529" r:id="rId3"/>
    <p:sldId id="849" r:id="rId4"/>
    <p:sldId id="831" r:id="rId5"/>
    <p:sldId id="840" r:id="rId6"/>
    <p:sldId id="832" r:id="rId7"/>
    <p:sldId id="868" r:id="rId8"/>
    <p:sldId id="869" r:id="rId9"/>
    <p:sldId id="870" r:id="rId10"/>
    <p:sldId id="643" r:id="rId11"/>
    <p:sldId id="666" r:id="rId12"/>
    <p:sldId id="692" r:id="rId13"/>
    <p:sldId id="693" r:id="rId14"/>
    <p:sldId id="694" r:id="rId15"/>
    <p:sldId id="695" r:id="rId16"/>
    <p:sldId id="696" r:id="rId17"/>
    <p:sldId id="451" r:id="rId18"/>
    <p:sldId id="499" r:id="rId19"/>
    <p:sldId id="854" r:id="rId20"/>
    <p:sldId id="855" r:id="rId21"/>
    <p:sldId id="856" r:id="rId22"/>
    <p:sldId id="867" r:id="rId23"/>
    <p:sldId id="864" r:id="rId24"/>
    <p:sldId id="865" r:id="rId25"/>
    <p:sldId id="866" r:id="rId26"/>
    <p:sldId id="857" r:id="rId27"/>
    <p:sldId id="858" r:id="rId28"/>
    <p:sldId id="863" r:id="rId2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38" y="-90"/>
      </p:cViewPr>
      <p:guideLst>
        <p:guide orient="horz" pos="2160"/>
        <p:guide pos="2880"/>
      </p:guideLst>
    </p:cSldViewPr>
  </p:slideViewPr>
  <p:notesTextViewPr>
    <p:cViewPr>
      <p:scale>
        <a:sx n="100" d="100"/>
        <a:sy n="100" d="100"/>
      </p:scale>
      <p:origin x="0" y="0"/>
    </p:cViewPr>
  </p:notesTextViewPr>
  <p:sorterViewPr>
    <p:cViewPr>
      <p:scale>
        <a:sx n="63" d="100"/>
        <a:sy n="63"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D78A47-D8EF-4D48-974B-40E92BA9AB4E}" type="datetimeFigureOut">
              <a:rPr kumimoji="1" lang="ja-JP" altLang="en-US" smtClean="0"/>
              <a:pPr/>
              <a:t>2015/11/6</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830665-9331-436A-898C-9B320E748AE6}" type="slidenum">
              <a:rPr kumimoji="1" lang="ja-JP" altLang="en-US" smtClean="0"/>
              <a:pPr/>
              <a:t>&lt;#&gt;</a:t>
            </a:fld>
            <a:endParaRPr kumimoji="1" lang="ja-JP" altLang="en-US"/>
          </a:p>
        </p:txBody>
      </p:sp>
    </p:spTree>
    <p:extLst>
      <p:ext uri="{BB962C8B-B14F-4D97-AF65-F5344CB8AC3E}">
        <p14:creationId xmlns="" xmlns:p14="http://schemas.microsoft.com/office/powerpoint/2010/main" val="237551321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1</a:t>
            </a:fld>
            <a:endParaRPr kumimoji="1" lang="ja-JP" altLang="en-US"/>
          </a:p>
        </p:txBody>
      </p:sp>
    </p:spTree>
    <p:extLst>
      <p:ext uri="{BB962C8B-B14F-4D97-AF65-F5344CB8AC3E}">
        <p14:creationId xmlns:p14="http://schemas.microsoft.com/office/powerpoint/2010/main" xmlns="" val="42920726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7219E35-F1A6-4DE7-9B66-E8B2C67F9562}" type="slidenum">
              <a:rPr kumimoji="1" lang="ja-JP" altLang="en-US" smtClean="0"/>
              <a:pPr/>
              <a:t>10</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7219E35-F1A6-4DE7-9B66-E8B2C67F9562}" type="slidenum">
              <a:rPr kumimoji="1" lang="ja-JP" altLang="en-US" smtClean="0"/>
              <a:pPr/>
              <a:t>11</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12</a:t>
            </a:fld>
            <a:endParaRPr kumimoji="1" lang="ja-JP" altLang="en-US"/>
          </a:p>
        </p:txBody>
      </p:sp>
    </p:spTree>
    <p:extLst>
      <p:ext uri="{BB962C8B-B14F-4D97-AF65-F5344CB8AC3E}">
        <p14:creationId xmlns:p14="http://schemas.microsoft.com/office/powerpoint/2010/main" xmlns="" val="33244291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13</a:t>
            </a:fld>
            <a:endParaRPr kumimoji="1" lang="ja-JP" altLang="en-US"/>
          </a:p>
        </p:txBody>
      </p:sp>
    </p:spTree>
    <p:extLst>
      <p:ext uri="{BB962C8B-B14F-4D97-AF65-F5344CB8AC3E}">
        <p14:creationId xmlns:p14="http://schemas.microsoft.com/office/powerpoint/2010/main" xmlns="" val="10480745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88E34B8-459E-4F90-8800-F4F0101D9449}" type="slidenum">
              <a:rPr kumimoji="1" lang="ja-JP" altLang="en-US" smtClean="0"/>
              <a:pPr/>
              <a:t>14</a:t>
            </a:fld>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15</a:t>
            </a:fld>
            <a:endParaRPr kumimoji="1" lang="ja-JP" altLang="en-US"/>
          </a:p>
        </p:txBody>
      </p:sp>
    </p:spTree>
    <p:extLst>
      <p:ext uri="{BB962C8B-B14F-4D97-AF65-F5344CB8AC3E}">
        <p14:creationId xmlns:p14="http://schemas.microsoft.com/office/powerpoint/2010/main" xmlns="" val="37193180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88E34B8-459E-4F90-8800-F4F0101D9449}" type="slidenum">
              <a:rPr kumimoji="1" lang="ja-JP" altLang="en-US" smtClean="0"/>
              <a:pPr/>
              <a:t>16</a:t>
            </a:fld>
            <a:endParaRPr kumimoji="1"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17</a:t>
            </a:fld>
            <a:endParaRPr kumimoji="1" lang="ja-JP"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18</a:t>
            </a:fld>
            <a:endParaRPr kumimoji="1" lang="ja-JP"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93EEEC6-3298-4735-8317-ABDBEB1EBB41}" type="slidenum">
              <a:rPr kumimoji="1" lang="ja-JP" altLang="en-US" smtClean="0"/>
              <a:pPr/>
              <a:t>19</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2</a:t>
            </a:fld>
            <a:endParaRPr kumimoji="1"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93EEEC6-3298-4735-8317-ABDBEB1EBB41}" type="slidenum">
              <a:rPr kumimoji="1" lang="ja-JP" altLang="en-US" smtClean="0"/>
              <a:pPr/>
              <a:t>20</a:t>
            </a:fld>
            <a:endParaRPr kumimoji="1" lang="ja-JP"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21</a:t>
            </a:fld>
            <a:endParaRPr kumimoji="1" lang="ja-JP"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22</a:t>
            </a:fld>
            <a:endParaRPr kumimoji="1" lang="ja-JP"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635784A-BF40-4FDA-8F4B-C6EB3A802AC9}" type="slidenum">
              <a:rPr kumimoji="1" lang="ja-JP" altLang="en-US" smtClean="0"/>
              <a:pPr/>
              <a:t>23</a:t>
            </a:fld>
            <a:endParaRPr kumimoji="1" lang="ja-JP"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635784A-BF40-4FDA-8F4B-C6EB3A802AC9}" type="slidenum">
              <a:rPr kumimoji="1" lang="ja-JP" altLang="en-US" smtClean="0"/>
              <a:pPr/>
              <a:t>24</a:t>
            </a:fld>
            <a:endParaRPr kumimoji="1" lang="ja-JP"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635784A-BF40-4FDA-8F4B-C6EB3A802AC9}" type="slidenum">
              <a:rPr kumimoji="1" lang="ja-JP" altLang="en-US" smtClean="0"/>
              <a:pPr/>
              <a:t>25</a:t>
            </a:fld>
            <a:endParaRPr kumimoji="1" lang="ja-JP"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26</a:t>
            </a:fld>
            <a:endParaRPr kumimoji="1" lang="ja-JP"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27</a:t>
            </a:fld>
            <a:endParaRPr kumimoji="1" lang="ja-JP" altLang="en-US"/>
          </a:p>
        </p:txBody>
      </p:sp>
    </p:spTree>
    <p:extLst>
      <p:ext uri="{BB962C8B-B14F-4D97-AF65-F5344CB8AC3E}">
        <p14:creationId xmlns="" xmlns:p14="http://schemas.microsoft.com/office/powerpoint/2010/main" val="410561161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28</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3</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8675"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2867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FEBBCE0-85BF-47DA-BA61-2D52D4B80B01}" type="slidenum">
              <a:rPr lang="ja-JP" altLang="en-US" smtClean="0">
                <a:ea typeface="ＭＳ Ｐゴシック" charset="-128"/>
              </a:rPr>
              <a:pPr/>
              <a:t>4</a:t>
            </a:fld>
            <a:endParaRPr lang="en-US" altLang="ja-JP" smtClean="0">
              <a:ea typeface="ＭＳ Ｐゴシック"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5</a:t>
            </a:fld>
            <a:endParaRPr kumimoji="1" lang="ja-JP" altLang="en-US"/>
          </a:p>
        </p:txBody>
      </p:sp>
    </p:spTree>
    <p:extLst>
      <p:ext uri="{BB962C8B-B14F-4D97-AF65-F5344CB8AC3E}">
        <p14:creationId xmlns:p14="http://schemas.microsoft.com/office/powerpoint/2010/main" xmlns="" val="38865489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6</a:t>
            </a:fld>
            <a:endParaRPr kumimoji="1" lang="ja-JP" altLang="en-US"/>
          </a:p>
        </p:txBody>
      </p:sp>
    </p:spTree>
    <p:extLst>
      <p:ext uri="{BB962C8B-B14F-4D97-AF65-F5344CB8AC3E}">
        <p14:creationId xmlns="" xmlns:p14="http://schemas.microsoft.com/office/powerpoint/2010/main" val="20278349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7</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8</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7219E35-F1A6-4DE7-9B66-E8B2C67F9562}" type="slidenum">
              <a:rPr kumimoji="1" lang="ja-JP" altLang="en-US" smtClean="0"/>
              <a:pPr/>
              <a:t>9</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6EA230CB-EA0E-4B2C-A479-CFB7B2F752EE}" type="datetimeFigureOut">
              <a:rPr kumimoji="1" lang="ja-JP" altLang="en-US" smtClean="0"/>
              <a:pPr/>
              <a:t>2015/11/6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7BC9CC7-74FA-4A1D-BC33-ACA4719039A5}"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EA230CB-EA0E-4B2C-A479-CFB7B2F752EE}" type="datetimeFigureOut">
              <a:rPr kumimoji="1" lang="ja-JP" altLang="en-US" smtClean="0"/>
              <a:pPr/>
              <a:t>2015/11/6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7BC9CC7-74FA-4A1D-BC33-ACA4719039A5}"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EA230CB-EA0E-4B2C-A479-CFB7B2F752EE}" type="datetimeFigureOut">
              <a:rPr kumimoji="1" lang="ja-JP" altLang="en-US" smtClean="0"/>
              <a:pPr/>
              <a:t>2015/11/6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7BC9CC7-74FA-4A1D-BC33-ACA4719039A5}"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EA230CB-EA0E-4B2C-A479-CFB7B2F752EE}" type="datetimeFigureOut">
              <a:rPr kumimoji="1" lang="ja-JP" altLang="en-US" smtClean="0"/>
              <a:pPr/>
              <a:t>2015/11/6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7BC9CC7-74FA-4A1D-BC33-ACA4719039A5}"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6EA230CB-EA0E-4B2C-A479-CFB7B2F752EE}" type="datetimeFigureOut">
              <a:rPr kumimoji="1" lang="ja-JP" altLang="en-US" smtClean="0"/>
              <a:pPr/>
              <a:t>2015/11/6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7BC9CC7-74FA-4A1D-BC33-ACA4719039A5}"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6EA230CB-EA0E-4B2C-A479-CFB7B2F752EE}" type="datetimeFigureOut">
              <a:rPr kumimoji="1" lang="ja-JP" altLang="en-US" smtClean="0"/>
              <a:pPr/>
              <a:t>2015/11/6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7BC9CC7-74FA-4A1D-BC33-ACA4719039A5}"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6EA230CB-EA0E-4B2C-A479-CFB7B2F752EE}" type="datetimeFigureOut">
              <a:rPr kumimoji="1" lang="ja-JP" altLang="en-US" smtClean="0"/>
              <a:pPr/>
              <a:t>2015/11/6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57BC9CC7-74FA-4A1D-BC33-ACA4719039A5}"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6EA230CB-EA0E-4B2C-A479-CFB7B2F752EE}" type="datetimeFigureOut">
              <a:rPr kumimoji="1" lang="ja-JP" altLang="en-US" smtClean="0"/>
              <a:pPr/>
              <a:t>2015/11/6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57BC9CC7-74FA-4A1D-BC33-ACA4719039A5}"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EA230CB-EA0E-4B2C-A479-CFB7B2F752EE}" type="datetimeFigureOut">
              <a:rPr kumimoji="1" lang="ja-JP" altLang="en-US" smtClean="0"/>
              <a:pPr/>
              <a:t>2015/11/6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57BC9CC7-74FA-4A1D-BC33-ACA4719039A5}"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EA230CB-EA0E-4B2C-A479-CFB7B2F752EE}" type="datetimeFigureOut">
              <a:rPr kumimoji="1" lang="ja-JP" altLang="en-US" smtClean="0"/>
              <a:pPr/>
              <a:t>2015/11/6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7BC9CC7-74FA-4A1D-BC33-ACA4719039A5}"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EA230CB-EA0E-4B2C-A479-CFB7B2F752EE}" type="datetimeFigureOut">
              <a:rPr kumimoji="1" lang="ja-JP" altLang="en-US" smtClean="0"/>
              <a:pPr/>
              <a:t>2015/11/6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7BC9CC7-74FA-4A1D-BC33-ACA4719039A5}"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A230CB-EA0E-4B2C-A479-CFB7B2F752EE}" type="datetimeFigureOut">
              <a:rPr kumimoji="1" lang="ja-JP" altLang="en-US" smtClean="0"/>
              <a:pPr/>
              <a:t>2015/11/6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BC9CC7-74FA-4A1D-BC33-ACA4719039A5}"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package" Target="../embeddings/Microsoft_Office_PowerPoint_____1.sldx"/></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package" Target="../embeddings/Microsoft_Office_PowerPoint_____2.sldx"/></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2.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oleObject3.bin"/></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youtu.be/Sq4M3nvX6Io"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95536" y="548680"/>
            <a:ext cx="8352928" cy="3960440"/>
          </a:xfrm>
          <a:solidFill>
            <a:srgbClr val="FFFF00"/>
          </a:solidFill>
          <a:ln w="57150">
            <a:solidFill>
              <a:schemeClr val="tx1">
                <a:lumMod val="95000"/>
                <a:lumOff val="5000"/>
              </a:schemeClr>
            </a:solidFill>
          </a:ln>
        </p:spPr>
        <p:txBody>
          <a:bodyPr>
            <a:normAutofit/>
          </a:bodyPr>
          <a:lstStyle/>
          <a:p>
            <a:r>
              <a:rPr lang="en-US" altLang="ja-JP" sz="6000" dirty="0" smtClean="0"/>
              <a:t>Future Direction of Tourism Policy </a:t>
            </a:r>
            <a:r>
              <a:rPr lang="en-US" altLang="ja-JP" sz="6000" dirty="0" smtClean="0"/>
              <a:t>Studies</a:t>
            </a:r>
            <a:endParaRPr lang="ja-JP" altLang="ja-JP" sz="6000" dirty="0"/>
          </a:p>
        </p:txBody>
      </p:sp>
      <p:sp>
        <p:nvSpPr>
          <p:cNvPr id="3" name="サブタイトル 2"/>
          <p:cNvSpPr>
            <a:spLocks noGrp="1"/>
          </p:cNvSpPr>
          <p:nvPr>
            <p:ph type="subTitle" idx="1"/>
          </p:nvPr>
        </p:nvSpPr>
        <p:spPr>
          <a:xfrm>
            <a:off x="1371600" y="4797152"/>
            <a:ext cx="6400800" cy="1872208"/>
          </a:xfrm>
          <a:ln>
            <a:solidFill>
              <a:schemeClr val="tx1"/>
            </a:solidFill>
            <a:prstDash val="lgDashDotDot"/>
          </a:ln>
        </p:spPr>
        <p:txBody>
          <a:bodyPr>
            <a:normAutofit/>
          </a:bodyPr>
          <a:lstStyle/>
          <a:p>
            <a:r>
              <a:rPr lang="en-US" altLang="ja-JP" sz="4200" b="1" dirty="0" smtClean="0">
                <a:solidFill>
                  <a:schemeClr val="tx1">
                    <a:lumMod val="95000"/>
                    <a:lumOff val="5000"/>
                  </a:schemeClr>
                </a:solidFill>
              </a:rPr>
              <a:t>TERAMAE</a:t>
            </a:r>
            <a:r>
              <a:rPr lang="ja-JP" altLang="en-US" sz="4200" b="1" dirty="0" smtClean="0">
                <a:solidFill>
                  <a:schemeClr val="tx1">
                    <a:lumMod val="95000"/>
                    <a:lumOff val="5000"/>
                  </a:schemeClr>
                </a:solidFill>
              </a:rPr>
              <a:t>　</a:t>
            </a:r>
            <a:r>
              <a:rPr lang="en-US" altLang="ja-JP" sz="4200" b="1" dirty="0" smtClean="0">
                <a:solidFill>
                  <a:schemeClr val="tx1">
                    <a:lumMod val="95000"/>
                    <a:lumOff val="5000"/>
                  </a:schemeClr>
                </a:solidFill>
              </a:rPr>
              <a:t>Shuichi</a:t>
            </a:r>
            <a:r>
              <a:rPr lang="ja-JP" altLang="en-US" sz="4200" b="1" dirty="0" smtClean="0">
                <a:solidFill>
                  <a:schemeClr val="tx1">
                    <a:lumMod val="95000"/>
                    <a:lumOff val="5000"/>
                  </a:schemeClr>
                </a:solidFill>
              </a:rPr>
              <a:t>　</a:t>
            </a:r>
            <a:r>
              <a:rPr lang="en-US" altLang="ja-JP" sz="4200" b="1" dirty="0" err="1" smtClean="0">
                <a:solidFill>
                  <a:schemeClr val="tx1">
                    <a:lumMod val="95000"/>
                    <a:lumOff val="5000"/>
                  </a:schemeClr>
                </a:solidFill>
              </a:rPr>
              <a:t>Phd</a:t>
            </a:r>
            <a:endParaRPr lang="en-US" altLang="ja-JP" sz="4200" b="1" dirty="0" smtClean="0">
              <a:solidFill>
                <a:schemeClr val="tx1">
                  <a:lumMod val="95000"/>
                  <a:lumOff val="5000"/>
                </a:schemeClr>
              </a:solidFill>
            </a:endParaRPr>
          </a:p>
          <a:p>
            <a:r>
              <a:rPr kumimoji="1" lang="en-US" altLang="ja-JP" sz="2400" b="1" dirty="0" smtClean="0">
                <a:solidFill>
                  <a:schemeClr val="tx1">
                    <a:lumMod val="95000"/>
                    <a:lumOff val="5000"/>
                  </a:schemeClr>
                </a:solidFill>
              </a:rPr>
              <a:t>President</a:t>
            </a:r>
            <a:r>
              <a:rPr kumimoji="1" lang="ja-JP" altLang="en-US" sz="2400" b="1" dirty="0" smtClean="0">
                <a:solidFill>
                  <a:schemeClr val="tx1">
                    <a:lumMod val="95000"/>
                    <a:lumOff val="5000"/>
                  </a:schemeClr>
                </a:solidFill>
              </a:rPr>
              <a:t>　</a:t>
            </a:r>
            <a:r>
              <a:rPr kumimoji="1" lang="en-US" altLang="ja-JP" sz="2400" b="1" dirty="0" smtClean="0">
                <a:solidFill>
                  <a:schemeClr val="tx1">
                    <a:lumMod val="95000"/>
                    <a:lumOff val="5000"/>
                  </a:schemeClr>
                </a:solidFill>
              </a:rPr>
              <a:t>of</a:t>
            </a:r>
            <a:r>
              <a:rPr kumimoji="1" lang="ja-JP" altLang="en-US" sz="2400" b="1" dirty="0" smtClean="0">
                <a:solidFill>
                  <a:schemeClr val="tx1">
                    <a:lumMod val="95000"/>
                    <a:lumOff val="5000"/>
                  </a:schemeClr>
                </a:solidFill>
              </a:rPr>
              <a:t>　</a:t>
            </a:r>
            <a:r>
              <a:rPr kumimoji="1" lang="en-US" altLang="ja-JP" sz="2400" b="1" dirty="0" smtClean="0">
                <a:solidFill>
                  <a:schemeClr val="tx1">
                    <a:lumMod val="95000"/>
                    <a:lumOff val="5000"/>
                  </a:schemeClr>
                </a:solidFill>
              </a:rPr>
              <a:t>Human</a:t>
            </a:r>
            <a:r>
              <a:rPr kumimoji="1" lang="ja-JP" altLang="en-US" sz="2400" b="1" dirty="0" smtClean="0">
                <a:solidFill>
                  <a:schemeClr val="tx1">
                    <a:lumMod val="95000"/>
                    <a:lumOff val="5000"/>
                  </a:schemeClr>
                </a:solidFill>
              </a:rPr>
              <a:t>　</a:t>
            </a:r>
            <a:r>
              <a:rPr kumimoji="1" lang="en-US" altLang="ja-JP" sz="2400" b="1" dirty="0" smtClean="0">
                <a:solidFill>
                  <a:schemeClr val="tx1">
                    <a:lumMod val="95000"/>
                    <a:lumOff val="5000"/>
                  </a:schemeClr>
                </a:solidFill>
              </a:rPr>
              <a:t>Logistics</a:t>
            </a:r>
            <a:r>
              <a:rPr kumimoji="1" lang="ja-JP" altLang="en-US" sz="2400" b="1" dirty="0" smtClean="0">
                <a:solidFill>
                  <a:schemeClr val="tx1">
                    <a:lumMod val="95000"/>
                    <a:lumOff val="5000"/>
                  </a:schemeClr>
                </a:solidFill>
              </a:rPr>
              <a:t>　</a:t>
            </a:r>
            <a:r>
              <a:rPr kumimoji="1" lang="en-US" altLang="ja-JP" sz="2400" b="1" dirty="0" err="1" smtClean="0">
                <a:solidFill>
                  <a:schemeClr val="tx1">
                    <a:lumMod val="95000"/>
                    <a:lumOff val="5000"/>
                  </a:schemeClr>
                </a:solidFill>
              </a:rPr>
              <a:t>labotary</a:t>
            </a:r>
            <a:endParaRPr kumimoji="1" lang="en-US" altLang="ja-JP" sz="2400" b="1" dirty="0" smtClean="0">
              <a:solidFill>
                <a:schemeClr val="tx1">
                  <a:lumMod val="95000"/>
                  <a:lumOff val="5000"/>
                </a:schemeClr>
              </a:solidFill>
            </a:endParaRPr>
          </a:p>
          <a:p>
            <a:r>
              <a:rPr lang="en-US" altLang="ja-JP" sz="2400" b="1" dirty="0" smtClean="0">
                <a:solidFill>
                  <a:schemeClr val="tx1">
                    <a:lumMod val="95000"/>
                    <a:lumOff val="5000"/>
                  </a:schemeClr>
                </a:solidFill>
              </a:rPr>
              <a:t>Professor</a:t>
            </a:r>
            <a:r>
              <a:rPr lang="ja-JP" altLang="en-US" sz="2400" b="1" dirty="0" smtClean="0">
                <a:solidFill>
                  <a:schemeClr val="tx1">
                    <a:lumMod val="95000"/>
                    <a:lumOff val="5000"/>
                  </a:schemeClr>
                </a:solidFill>
              </a:rPr>
              <a:t>　</a:t>
            </a:r>
            <a:r>
              <a:rPr lang="en-US" altLang="ja-JP" sz="2400" b="1" dirty="0" smtClean="0">
                <a:solidFill>
                  <a:schemeClr val="tx1">
                    <a:lumMod val="95000"/>
                    <a:lumOff val="5000"/>
                  </a:schemeClr>
                </a:solidFill>
              </a:rPr>
              <a:t>of</a:t>
            </a:r>
            <a:r>
              <a:rPr lang="ja-JP" altLang="en-US" sz="2400" b="1" dirty="0" smtClean="0">
                <a:solidFill>
                  <a:schemeClr val="tx1">
                    <a:lumMod val="95000"/>
                    <a:lumOff val="5000"/>
                  </a:schemeClr>
                </a:solidFill>
              </a:rPr>
              <a:t>　</a:t>
            </a:r>
            <a:r>
              <a:rPr lang="en-US" altLang="ja-JP" sz="2400" b="1" dirty="0" err="1" smtClean="0">
                <a:solidFill>
                  <a:schemeClr val="tx1">
                    <a:lumMod val="95000"/>
                    <a:lumOff val="5000"/>
                  </a:schemeClr>
                </a:solidFill>
              </a:rPr>
              <a:t>Teikyoheisei</a:t>
            </a:r>
            <a:r>
              <a:rPr lang="ja-JP" altLang="en-US" sz="2400" b="1" dirty="0" smtClean="0">
                <a:solidFill>
                  <a:schemeClr val="tx1">
                    <a:lumMod val="95000"/>
                    <a:lumOff val="5000"/>
                  </a:schemeClr>
                </a:solidFill>
              </a:rPr>
              <a:t>　</a:t>
            </a:r>
            <a:r>
              <a:rPr lang="en-US" altLang="ja-JP" sz="2400" b="1" dirty="0" smtClean="0">
                <a:solidFill>
                  <a:schemeClr val="tx1">
                    <a:lumMod val="95000"/>
                    <a:lumOff val="5000"/>
                  </a:schemeClr>
                </a:solidFill>
              </a:rPr>
              <a:t>University</a:t>
            </a:r>
            <a:endParaRPr kumimoji="1" lang="en-US" altLang="ja-JP" sz="2400" b="1" dirty="0" smtClean="0">
              <a:solidFill>
                <a:schemeClr val="tx1">
                  <a:lumMod val="95000"/>
                  <a:lumOff val="5000"/>
                </a:schemeClr>
              </a:solidFill>
            </a:endParaRPr>
          </a:p>
          <a:p>
            <a:endParaRPr kumimoji="1" lang="ja-JP" altLang="en-US" b="1"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85000"/>
                <a:lumOff val="15000"/>
              </a:schemeClr>
            </a:solidFill>
          </a:ln>
        </p:spPr>
        <p:txBody>
          <a:bodyPr/>
          <a:lstStyle/>
          <a:p>
            <a:r>
              <a:rPr lang="en-US" altLang="ja-JP" dirty="0" smtClean="0"/>
              <a:t>The number of foreign visitors</a:t>
            </a:r>
            <a:endParaRPr kumimoji="1" lang="ja-JP" altLang="en-US" dirty="0"/>
          </a:p>
        </p:txBody>
      </p:sp>
      <p:pic>
        <p:nvPicPr>
          <p:cNvPr id="14338" name="Picture 2" descr="grp_訪日外客数の推移"/>
          <p:cNvPicPr>
            <a:picLocks noChangeAspect="1" noChangeArrowheads="1"/>
          </p:cNvPicPr>
          <p:nvPr/>
        </p:nvPicPr>
        <p:blipFill>
          <a:blip r:embed="rId3" cstate="print"/>
          <a:srcRect t="13791" b="13263"/>
          <a:stretch>
            <a:fillRect/>
          </a:stretch>
        </p:blipFill>
        <p:spPr bwMode="auto">
          <a:xfrm>
            <a:off x="755576" y="1788598"/>
            <a:ext cx="7704856" cy="4808754"/>
          </a:xfrm>
          <a:prstGeom prst="rect">
            <a:avLst/>
          </a:prstGeom>
          <a:noFill/>
        </p:spPr>
      </p:pic>
      <p:sp>
        <p:nvSpPr>
          <p:cNvPr id="4" name="テキスト ボックス 3"/>
          <p:cNvSpPr txBox="1"/>
          <p:nvPr/>
        </p:nvSpPr>
        <p:spPr>
          <a:xfrm>
            <a:off x="395536" y="1412776"/>
            <a:ext cx="1358064" cy="369332"/>
          </a:xfrm>
          <a:prstGeom prst="rect">
            <a:avLst/>
          </a:prstGeom>
          <a:noFill/>
        </p:spPr>
        <p:txBody>
          <a:bodyPr wrap="none" rtlCol="0">
            <a:spAutoFit/>
          </a:bodyPr>
          <a:lstStyle/>
          <a:p>
            <a:r>
              <a:rPr kumimoji="1" lang="en-US" altLang="ja-JP" dirty="0" smtClean="0"/>
              <a:t>10 thousand</a:t>
            </a:r>
            <a:endParaRPr kumimoji="1" lang="ja-JP" altLang="en-US" dirty="0"/>
          </a:p>
        </p:txBody>
      </p:sp>
      <p:sp>
        <p:nvSpPr>
          <p:cNvPr id="7" name="右矢印 6"/>
          <p:cNvSpPr/>
          <p:nvPr/>
        </p:nvSpPr>
        <p:spPr>
          <a:xfrm>
            <a:off x="3275856" y="1988840"/>
            <a:ext cx="3858728" cy="1728192"/>
          </a:xfrm>
          <a:prstGeom prst="rightArrow">
            <a:avLst>
              <a:gd name="adj1" fmla="val 50000"/>
              <a:gd name="adj2" fmla="val 3374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lumMod val="95000"/>
                    <a:lumOff val="5000"/>
                  </a:schemeClr>
                </a:solidFill>
              </a:rPr>
              <a:t>Economic growth of neighboring </a:t>
            </a:r>
            <a:r>
              <a:rPr lang="en-US" altLang="ja-JP" sz="2800" dirty="0" err="1" smtClean="0">
                <a:solidFill>
                  <a:schemeClr val="tx1">
                    <a:lumMod val="95000"/>
                    <a:lumOff val="5000"/>
                  </a:schemeClr>
                </a:solidFill>
              </a:rPr>
              <a:t>countrie</a:t>
            </a:r>
            <a:endParaRPr lang="ja-JP" altLang="en-US" sz="2800" dirty="0">
              <a:solidFill>
                <a:schemeClr val="tx1">
                  <a:lumMod val="95000"/>
                  <a:lumOff val="5000"/>
                </a:schemeClr>
              </a:solidFill>
            </a:endParaRPr>
          </a:p>
        </p:txBody>
      </p:sp>
      <p:sp>
        <p:nvSpPr>
          <p:cNvPr id="8" name="右矢印 7"/>
          <p:cNvSpPr/>
          <p:nvPr/>
        </p:nvSpPr>
        <p:spPr>
          <a:xfrm>
            <a:off x="5076056" y="1268760"/>
            <a:ext cx="2448272" cy="1224136"/>
          </a:xfrm>
          <a:prstGeom prst="rightArrow">
            <a:avLst>
              <a:gd name="adj1" fmla="val 50000"/>
              <a:gd name="adj2" fmla="val 3374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lumMod val="95000"/>
                    <a:lumOff val="5000"/>
                  </a:schemeClr>
                </a:solidFill>
              </a:rPr>
              <a:t>weaker yen</a:t>
            </a:r>
            <a:endParaRPr lang="ja-JP" altLang="en-US" sz="2800" dirty="0">
              <a:solidFill>
                <a:schemeClr val="tx1">
                  <a:lumMod val="95000"/>
                  <a:lumOff val="5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lang="en-US" altLang="ja-JP" dirty="0" smtClean="0"/>
              <a:t>Chinese overseas travelers number</a:t>
            </a:r>
            <a:endParaRPr kumimoji="1" lang="ja-JP" altLang="en-US" dirty="0"/>
          </a:p>
        </p:txBody>
      </p:sp>
      <p:pic>
        <p:nvPicPr>
          <p:cNvPr id="36866" name="Picture 2" descr="http://www.tokaitokyo.co.jp/otome/fun/mail/images/hongkong_ph01.png"/>
          <p:cNvPicPr>
            <a:picLocks noChangeAspect="1" noChangeArrowheads="1"/>
          </p:cNvPicPr>
          <p:nvPr/>
        </p:nvPicPr>
        <p:blipFill>
          <a:blip r:embed="rId3" cstate="print"/>
          <a:srcRect l="288" t="13588" r="2601" b="3450"/>
          <a:stretch>
            <a:fillRect/>
          </a:stretch>
        </p:blipFill>
        <p:spPr bwMode="auto">
          <a:xfrm>
            <a:off x="467544" y="2132856"/>
            <a:ext cx="8064896" cy="4536504"/>
          </a:xfrm>
          <a:prstGeom prst="rect">
            <a:avLst/>
          </a:prstGeom>
          <a:noFill/>
        </p:spPr>
      </p:pic>
      <p:sp>
        <p:nvSpPr>
          <p:cNvPr id="4" name="正方形/長方形 3"/>
          <p:cNvSpPr/>
          <p:nvPr/>
        </p:nvSpPr>
        <p:spPr>
          <a:xfrm>
            <a:off x="1115616" y="1988840"/>
            <a:ext cx="936104" cy="648072"/>
          </a:xfrm>
          <a:prstGeom prst="rect">
            <a:avLst/>
          </a:prstGeom>
          <a:solidFill>
            <a:schemeClr val="bg1"/>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smtClean="0">
                <a:solidFill>
                  <a:schemeClr val="tx1">
                    <a:lumMod val="95000"/>
                    <a:lumOff val="5000"/>
                  </a:schemeClr>
                </a:solidFill>
              </a:rPr>
              <a:t>10 thousand</a:t>
            </a:r>
          </a:p>
          <a:p>
            <a:pPr algn="ctr"/>
            <a:r>
              <a:rPr lang="en-US" altLang="ja-JP" sz="1100" dirty="0" smtClean="0">
                <a:solidFill>
                  <a:schemeClr val="tx1">
                    <a:lumMod val="95000"/>
                    <a:lumOff val="5000"/>
                  </a:schemeClr>
                </a:solidFill>
              </a:rPr>
              <a:t>person</a:t>
            </a:r>
            <a:endParaRPr kumimoji="1" lang="ja-JP" altLang="en-US" sz="1100" dirty="0">
              <a:solidFill>
                <a:schemeClr val="tx1">
                  <a:lumMod val="95000"/>
                  <a:lumOff val="5000"/>
                </a:schemeClr>
              </a:solidFill>
            </a:endParaRPr>
          </a:p>
        </p:txBody>
      </p:sp>
      <p:sp>
        <p:nvSpPr>
          <p:cNvPr id="5" name="正方形/長方形 4"/>
          <p:cNvSpPr/>
          <p:nvPr/>
        </p:nvSpPr>
        <p:spPr>
          <a:xfrm>
            <a:off x="7956376" y="1484784"/>
            <a:ext cx="432048" cy="460851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lumMod val="95000"/>
                  <a:lumOff val="5000"/>
                </a:schemeClr>
              </a:solidFill>
            </a:endParaRPr>
          </a:p>
        </p:txBody>
      </p:sp>
      <p:sp>
        <p:nvSpPr>
          <p:cNvPr id="6" name="正方形/長方形 5"/>
          <p:cNvSpPr/>
          <p:nvPr/>
        </p:nvSpPr>
        <p:spPr>
          <a:xfrm>
            <a:off x="6660232" y="2276872"/>
            <a:ext cx="1152128" cy="4236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lumMod val="95000"/>
                    <a:lumOff val="5000"/>
                  </a:schemeClr>
                </a:solidFill>
              </a:rPr>
              <a:t>11400</a:t>
            </a:r>
            <a:endParaRPr kumimoji="1" lang="ja-JP" altLang="en-US" dirty="0">
              <a:solidFill>
                <a:schemeClr val="tx1">
                  <a:lumMod val="95000"/>
                  <a:lumOff val="5000"/>
                </a:schemeClr>
              </a:solidFill>
            </a:endParaRPr>
          </a:p>
        </p:txBody>
      </p:sp>
      <p:sp>
        <p:nvSpPr>
          <p:cNvPr id="7" name="正方形/長方形 6"/>
          <p:cNvSpPr/>
          <p:nvPr/>
        </p:nvSpPr>
        <p:spPr>
          <a:xfrm>
            <a:off x="7812360" y="6165304"/>
            <a:ext cx="792088" cy="360040"/>
          </a:xfrm>
          <a:prstGeom prst="rect">
            <a:avLst/>
          </a:prstGeom>
          <a:solidFill>
            <a:schemeClr val="bg1"/>
          </a:solidFill>
          <a:ln>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lumMod val="95000"/>
                    <a:lumOff val="5000"/>
                  </a:schemeClr>
                </a:solidFill>
              </a:rPr>
              <a:t>2019</a:t>
            </a:r>
            <a:endParaRPr kumimoji="1" lang="ja-JP" altLang="en-US" dirty="0">
              <a:solidFill>
                <a:schemeClr val="tx1">
                  <a:lumMod val="95000"/>
                  <a:lumOff val="5000"/>
                </a:schemeClr>
              </a:solidFill>
            </a:endParaRPr>
          </a:p>
        </p:txBody>
      </p:sp>
      <p:sp>
        <p:nvSpPr>
          <p:cNvPr id="13" name="正方形/長方形 12"/>
          <p:cNvSpPr/>
          <p:nvPr/>
        </p:nvSpPr>
        <p:spPr>
          <a:xfrm>
            <a:off x="6588224" y="2429272"/>
            <a:ext cx="1080120" cy="2796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lumMod val="95000"/>
                    <a:lumOff val="5000"/>
                  </a:schemeClr>
                </a:solidFill>
              </a:rPr>
              <a:t>11400</a:t>
            </a:r>
            <a:endParaRPr kumimoji="1" lang="ja-JP" altLang="en-US" dirty="0">
              <a:solidFill>
                <a:schemeClr val="tx1">
                  <a:lumMod val="95000"/>
                  <a:lumOff val="5000"/>
                </a:schemeClr>
              </a:solidFill>
            </a:endParaRPr>
          </a:p>
        </p:txBody>
      </p:sp>
      <p:sp>
        <p:nvSpPr>
          <p:cNvPr id="16" name="正方形/長方形 15"/>
          <p:cNvSpPr/>
          <p:nvPr/>
        </p:nvSpPr>
        <p:spPr>
          <a:xfrm>
            <a:off x="7380312" y="1628800"/>
            <a:ext cx="1512168" cy="4236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200" dirty="0" smtClean="0">
                <a:solidFill>
                  <a:schemeClr val="tx1">
                    <a:lumMod val="95000"/>
                    <a:lumOff val="5000"/>
                  </a:schemeClr>
                </a:solidFill>
              </a:rPr>
              <a:t>50000</a:t>
            </a:r>
            <a:endParaRPr kumimoji="1" lang="ja-JP" altLang="en-US" sz="3200" dirty="0">
              <a:solidFill>
                <a:schemeClr val="tx1">
                  <a:lumMod val="95000"/>
                  <a:lumOff val="5000"/>
                </a:schemeClr>
              </a:solidFill>
            </a:endParaRPr>
          </a:p>
        </p:txBody>
      </p:sp>
      <p:cxnSp>
        <p:nvCxnSpPr>
          <p:cNvPr id="20" name="曲線コネクタ 19"/>
          <p:cNvCxnSpPr/>
          <p:nvPr/>
        </p:nvCxnSpPr>
        <p:spPr>
          <a:xfrm rot="5400000" flipH="1" flipV="1">
            <a:off x="7632340" y="2312876"/>
            <a:ext cx="1008112" cy="648072"/>
          </a:xfrm>
          <a:prstGeom prst="curvedConnector3">
            <a:avLst>
              <a:gd name="adj1" fmla="val 50000"/>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2" name="曲線コネクタ 21"/>
          <p:cNvCxnSpPr/>
          <p:nvPr/>
        </p:nvCxnSpPr>
        <p:spPr>
          <a:xfrm rot="5400000" flipH="1" flipV="1">
            <a:off x="7704348" y="2384884"/>
            <a:ext cx="1008112" cy="648072"/>
          </a:xfrm>
          <a:prstGeom prst="curvedConnector3">
            <a:avLst>
              <a:gd name="adj1" fmla="val 50000"/>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2204864"/>
            <a:ext cx="8892480" cy="2952328"/>
          </a:xfrm>
          <a:solidFill>
            <a:srgbClr val="FFFF00"/>
          </a:solidFill>
          <a:ln w="57150">
            <a:solidFill>
              <a:schemeClr val="tx1"/>
            </a:solidFill>
          </a:ln>
        </p:spPr>
        <p:txBody>
          <a:bodyPr>
            <a:normAutofit/>
          </a:bodyPr>
          <a:lstStyle/>
          <a:p>
            <a:r>
              <a:rPr lang="en-US" altLang="ja-JP" dirty="0" smtClean="0"/>
              <a:t>Tourism resources system </a:t>
            </a:r>
            <a:br>
              <a:rPr lang="en-US" altLang="ja-JP" dirty="0" smtClean="0"/>
            </a:br>
            <a:r>
              <a:rPr lang="en-US" altLang="ja-JP" dirty="0" smtClean="0"/>
              <a:t/>
            </a:r>
            <a:br>
              <a:rPr lang="en-US" altLang="ja-JP" dirty="0" smtClean="0"/>
            </a:br>
            <a:r>
              <a:rPr lang="ja-JP" altLang="en-US" dirty="0" smtClean="0"/>
              <a:t>～</a:t>
            </a:r>
            <a:r>
              <a:rPr lang="en-US" altLang="ja-JP" dirty="0" smtClean="0"/>
              <a:t> What mind and regulations produce </a:t>
            </a:r>
            <a:r>
              <a:rPr lang="ja-JP" altLang="en-US" dirty="0" smtClean="0"/>
              <a:t>～</a:t>
            </a:r>
            <a:endParaRPr kumimoji="1" lang="ja-JP"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endParaRPr lang="ja-JP" altLang="ja-JP"/>
          </a:p>
        </p:txBody>
      </p:sp>
      <p:sp>
        <p:nvSpPr>
          <p:cNvPr id="31749" name="Rectangle 5"/>
          <p:cNvSpPr>
            <a:spLocks noChangeArrowheads="1"/>
          </p:cNvSpPr>
          <p:nvPr/>
        </p:nvSpPr>
        <p:spPr bwMode="auto">
          <a:xfrm>
            <a:off x="0" y="1919288"/>
            <a:ext cx="9144000" cy="0"/>
          </a:xfrm>
          <a:prstGeom prst="rect">
            <a:avLst/>
          </a:prstGeom>
          <a:noFill/>
          <a:ln w="9525">
            <a:noFill/>
            <a:miter lim="800000"/>
            <a:headEnd/>
            <a:tailEnd/>
          </a:ln>
          <a:effectLst/>
        </p:spPr>
        <p:txBody>
          <a:bodyPr wrap="none" anchor="ctr">
            <a:spAutoFit/>
          </a:bodyPr>
          <a:lstStyle/>
          <a:p>
            <a:endParaRPr lang="ja-JP" altLang="en-US"/>
          </a:p>
        </p:txBody>
      </p:sp>
      <p:graphicFrame>
        <p:nvGraphicFramePr>
          <p:cNvPr id="31748" name="Object 4"/>
          <p:cNvGraphicFramePr>
            <a:graphicFrameLocks noChangeAspect="1"/>
          </p:cNvGraphicFramePr>
          <p:nvPr/>
        </p:nvGraphicFramePr>
        <p:xfrm>
          <a:off x="0" y="274638"/>
          <a:ext cx="9144000" cy="6884987"/>
        </p:xfrm>
        <a:graphic>
          <a:graphicData uri="http://schemas.openxmlformats.org/presentationml/2006/ole">
            <p:oleObj spid="_x0000_s378882" name="スライド" r:id="rId4" imgW="983048" imgH="736117" progId="PowerPoint.Slide.8">
              <p:embed/>
            </p:oleObj>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5017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50177" name="Object 1"/>
          <p:cNvGraphicFramePr>
            <a:graphicFrameLocks noChangeAspect="1"/>
          </p:cNvGraphicFramePr>
          <p:nvPr/>
        </p:nvGraphicFramePr>
        <p:xfrm>
          <a:off x="0" y="0"/>
          <a:ext cx="8820472" cy="6657598"/>
        </p:xfrm>
        <a:graphic>
          <a:graphicData uri="http://schemas.openxmlformats.org/presentationml/2006/ole">
            <p:oleObj spid="_x0000_s379906" name="スライド" r:id="rId4" imgW="4570378" imgH="3427533" progId="PowerPoint.Slide.12">
              <p:embed/>
            </p:oleObj>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457200" y="116632"/>
            <a:ext cx="8229600" cy="1512168"/>
          </a:xfrm>
          <a:solidFill>
            <a:schemeClr val="accent6">
              <a:lumMod val="40000"/>
              <a:lumOff val="60000"/>
            </a:schemeClr>
          </a:solidFill>
          <a:ln>
            <a:solidFill>
              <a:schemeClr val="tx1"/>
            </a:solidFill>
          </a:ln>
        </p:spPr>
        <p:txBody>
          <a:bodyPr>
            <a:normAutofit fontScale="90000"/>
          </a:bodyPr>
          <a:lstStyle/>
          <a:p>
            <a:r>
              <a:rPr lang="en-US" altLang="ja-JP" sz="4000" dirty="0" smtClean="0"/>
              <a:t>Basic Law defines "tourism resources“</a:t>
            </a:r>
            <a:br>
              <a:rPr lang="en-US" altLang="ja-JP" sz="4000" dirty="0" smtClean="0"/>
            </a:br>
            <a:r>
              <a:rPr lang="en-US" altLang="ja-JP" sz="2700" dirty="0" smtClean="0"/>
              <a:t> Country is considered as a target for achieving the "protection, training and </a:t>
            </a:r>
            <a:r>
              <a:rPr lang="en-US" altLang="ja-JP" sz="2200" dirty="0" smtClean="0"/>
              <a:t>development."</a:t>
            </a:r>
            <a:endParaRPr lang="ja-JP" altLang="en-US" sz="2200" dirty="0"/>
          </a:p>
        </p:txBody>
      </p:sp>
      <p:sp>
        <p:nvSpPr>
          <p:cNvPr id="71683" name="Rectangle 3"/>
          <p:cNvSpPr>
            <a:spLocks noGrp="1" noChangeArrowheads="1"/>
          </p:cNvSpPr>
          <p:nvPr>
            <p:ph type="body" idx="1"/>
          </p:nvPr>
        </p:nvSpPr>
        <p:spPr>
          <a:xfrm>
            <a:off x="0" y="1600200"/>
            <a:ext cx="9324975" cy="5257800"/>
          </a:xfrm>
        </p:spPr>
        <p:txBody>
          <a:bodyPr>
            <a:normAutofit lnSpcReduction="10000"/>
          </a:bodyPr>
          <a:lstStyle/>
          <a:p>
            <a:r>
              <a:rPr lang="ja-JP" altLang="en-US" dirty="0" smtClean="0"/>
              <a:t>「</a:t>
            </a:r>
            <a:r>
              <a:rPr lang="en-US" altLang="ja-JP" dirty="0" smtClean="0"/>
              <a:t> Cultural heritage (historic sites, scenic beauty, natural monument, etc.) </a:t>
            </a:r>
            <a:r>
              <a:rPr lang="ja-JP" altLang="en-US" dirty="0" smtClean="0"/>
              <a:t>」</a:t>
            </a:r>
            <a:endParaRPr lang="ja-JP" altLang="en-US" dirty="0"/>
          </a:p>
          <a:p>
            <a:r>
              <a:rPr lang="ja-JP" altLang="en-US" dirty="0" smtClean="0"/>
              <a:t>「</a:t>
            </a:r>
            <a:r>
              <a:rPr lang="en-US" altLang="ja-JP" dirty="0" smtClean="0"/>
              <a:t> The </a:t>
            </a:r>
            <a:r>
              <a:rPr lang="en-US" altLang="ja-JP" dirty="0" smtClean="0">
                <a:solidFill>
                  <a:srgbClr val="92D050"/>
                </a:solidFill>
              </a:rPr>
              <a:t>outstanding</a:t>
            </a:r>
            <a:r>
              <a:rPr lang="en-US" altLang="ja-JP" dirty="0" smtClean="0"/>
              <a:t> natural landscape areas </a:t>
            </a:r>
            <a:r>
              <a:rPr lang="ja-JP" altLang="en-US" dirty="0" smtClean="0"/>
              <a:t>」</a:t>
            </a:r>
            <a:endParaRPr lang="ja-JP" altLang="en-US" dirty="0"/>
          </a:p>
          <a:p>
            <a:r>
              <a:rPr lang="ja-JP" altLang="en-US" dirty="0" smtClean="0"/>
              <a:t>「</a:t>
            </a:r>
            <a:r>
              <a:rPr lang="en-US" altLang="ja-JP" dirty="0" smtClean="0"/>
              <a:t> </a:t>
            </a:r>
            <a:r>
              <a:rPr lang="en-US" altLang="ja-JP" dirty="0" err="1" smtClean="0">
                <a:solidFill>
                  <a:srgbClr val="FF0000"/>
                </a:solidFill>
              </a:rPr>
              <a:t>Onsen</a:t>
            </a:r>
            <a:r>
              <a:rPr lang="en-US" altLang="ja-JP" dirty="0" smtClean="0"/>
              <a:t> (Japan unique) </a:t>
            </a:r>
            <a:r>
              <a:rPr lang="ja-JP" altLang="en-US" dirty="0" smtClean="0"/>
              <a:t>」</a:t>
            </a:r>
            <a:endParaRPr lang="ja-JP" altLang="en-US" dirty="0"/>
          </a:p>
          <a:p>
            <a:r>
              <a:rPr lang="ja-JP" altLang="en-US" dirty="0" smtClean="0"/>
              <a:t>「</a:t>
            </a:r>
            <a:r>
              <a:rPr lang="en-US" altLang="ja-JP" dirty="0" smtClean="0"/>
              <a:t> Other, tourism resources related to culture, industry, etc. </a:t>
            </a:r>
            <a:r>
              <a:rPr lang="ja-JP" altLang="en-US" dirty="0" smtClean="0"/>
              <a:t>」</a:t>
            </a:r>
            <a:r>
              <a:rPr lang="en-US" altLang="ja-JP" dirty="0" smtClean="0"/>
              <a:t> (</a:t>
            </a:r>
            <a:r>
              <a:rPr lang="en-US" altLang="ja-JP" dirty="0" smtClean="0">
                <a:solidFill>
                  <a:srgbClr val="FF0000"/>
                </a:solidFill>
              </a:rPr>
              <a:t>Basket clause</a:t>
            </a:r>
            <a:r>
              <a:rPr lang="en-US" altLang="ja-JP" dirty="0" smtClean="0"/>
              <a:t>)</a:t>
            </a:r>
          </a:p>
          <a:p>
            <a:pPr>
              <a:buNone/>
            </a:pPr>
            <a:r>
              <a:rPr lang="ja-JP" altLang="en-US" sz="2800" dirty="0" smtClean="0"/>
              <a:t>　　　　　　　　　　　　　　　　　　　　　　　</a:t>
            </a:r>
            <a:endParaRPr lang="en-US" altLang="ja-JP" sz="4000" dirty="0">
              <a:solidFill>
                <a:srgbClr val="00B050"/>
              </a:solidFill>
            </a:endParaRPr>
          </a:p>
          <a:p>
            <a:pPr>
              <a:buFontTx/>
              <a:buNone/>
            </a:pPr>
            <a:r>
              <a:rPr lang="ja-JP" altLang="en-US" dirty="0" err="1" smtClean="0"/>
              <a:t>ー</a:t>
            </a:r>
            <a:r>
              <a:rPr lang="en-US" altLang="ja-JP" dirty="0" smtClean="0"/>
              <a:t>Added by Tourism Nation Promotion Basic Law</a:t>
            </a:r>
            <a:r>
              <a:rPr lang="ja-JP" altLang="en-US" dirty="0" err="1" smtClean="0"/>
              <a:t>ー</a:t>
            </a:r>
            <a:endParaRPr lang="ja-JP" altLang="en-US" dirty="0"/>
          </a:p>
          <a:p>
            <a:r>
              <a:rPr lang="ja-JP" altLang="en-US" dirty="0" smtClean="0"/>
              <a:t>「</a:t>
            </a:r>
            <a:r>
              <a:rPr lang="en-US" altLang="ja-JP" dirty="0" smtClean="0"/>
              <a:t> </a:t>
            </a:r>
            <a:r>
              <a:rPr lang="en-US" altLang="ja-JP" dirty="0" smtClean="0">
                <a:solidFill>
                  <a:srgbClr val="92D050"/>
                </a:solidFill>
              </a:rPr>
              <a:t>Historical</a:t>
            </a:r>
            <a:r>
              <a:rPr lang="en-US" altLang="ja-JP" dirty="0" smtClean="0"/>
              <a:t> landscape </a:t>
            </a:r>
            <a:r>
              <a:rPr lang="ja-JP" altLang="en-US" dirty="0" smtClean="0"/>
              <a:t>」</a:t>
            </a:r>
            <a:endParaRPr lang="ja-JP" altLang="en-US" dirty="0"/>
          </a:p>
          <a:p>
            <a:r>
              <a:rPr lang="ja-JP" altLang="en-US" dirty="0" smtClean="0"/>
              <a:t>「</a:t>
            </a:r>
            <a:r>
              <a:rPr lang="en-US" altLang="ja-JP" dirty="0" smtClean="0"/>
              <a:t> </a:t>
            </a:r>
            <a:r>
              <a:rPr lang="en-US" altLang="ja-JP" dirty="0" smtClean="0">
                <a:solidFill>
                  <a:srgbClr val="92D050"/>
                </a:solidFill>
              </a:rPr>
              <a:t>Good </a:t>
            </a:r>
            <a:r>
              <a:rPr lang="en-US" altLang="ja-JP" dirty="0" smtClean="0"/>
              <a:t>landscape </a:t>
            </a:r>
            <a:r>
              <a:rPr lang="ja-JP" altLang="en-US" dirty="0" smtClean="0"/>
              <a:t>」</a:t>
            </a:r>
            <a:endParaRPr lang="ja-JP" altLang="en-US"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2049" name="Object 1"/>
          <p:cNvGraphicFramePr>
            <a:graphicFrameLocks noChangeAspect="1"/>
          </p:cNvGraphicFramePr>
          <p:nvPr/>
        </p:nvGraphicFramePr>
        <p:xfrm>
          <a:off x="0" y="0"/>
          <a:ext cx="9057736" cy="6858000"/>
        </p:xfrm>
        <a:graphic>
          <a:graphicData uri="http://schemas.openxmlformats.org/presentationml/2006/ole">
            <p:oleObj spid="_x0000_s380930" name="スライド" r:id="rId4" imgW="4337229" imgH="3250793" progId="PowerPoint.Slide.12">
              <p:embed/>
            </p:oleObj>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3347864" y="5517232"/>
            <a:ext cx="3384376" cy="1296144"/>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3200" dirty="0" smtClean="0">
                <a:solidFill>
                  <a:schemeClr val="tx1">
                    <a:lumMod val="95000"/>
                    <a:lumOff val="5000"/>
                  </a:schemeClr>
                </a:solidFill>
              </a:rPr>
              <a:t>The inner main outside follow</a:t>
            </a:r>
            <a:endParaRPr kumimoji="1" lang="en-US" altLang="ja-JP" sz="3200" dirty="0" smtClean="0">
              <a:solidFill>
                <a:schemeClr val="tx1">
                  <a:lumMod val="95000"/>
                  <a:lumOff val="5000"/>
                </a:schemeClr>
              </a:solidFill>
            </a:endParaRPr>
          </a:p>
        </p:txBody>
      </p:sp>
      <p:sp>
        <p:nvSpPr>
          <p:cNvPr id="6" name="下矢印 5"/>
          <p:cNvSpPr/>
          <p:nvPr/>
        </p:nvSpPr>
        <p:spPr>
          <a:xfrm>
            <a:off x="3635896" y="4653136"/>
            <a:ext cx="2160240" cy="864096"/>
          </a:xfrm>
          <a:prstGeom prst="downArrow">
            <a:avLst>
              <a:gd name="adj1" fmla="val 81001"/>
              <a:gd name="adj2" fmla="val 24662"/>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smtClean="0">
                <a:solidFill>
                  <a:schemeClr val="tx1">
                    <a:lumMod val="95000"/>
                    <a:lumOff val="5000"/>
                  </a:schemeClr>
                </a:solidFill>
              </a:rPr>
              <a:t>Real</a:t>
            </a:r>
            <a:r>
              <a:rPr lang="ja-JP" altLang="en-US" sz="2400" dirty="0" smtClean="0">
                <a:solidFill>
                  <a:schemeClr val="tx1">
                    <a:lumMod val="95000"/>
                    <a:lumOff val="5000"/>
                  </a:schemeClr>
                </a:solidFill>
              </a:rPr>
              <a:t>　</a:t>
            </a:r>
            <a:r>
              <a:rPr lang="en-US" altLang="ja-JP" sz="2400" dirty="0" smtClean="0">
                <a:solidFill>
                  <a:schemeClr val="tx1">
                    <a:lumMod val="95000"/>
                    <a:lumOff val="5000"/>
                  </a:schemeClr>
                </a:solidFill>
              </a:rPr>
              <a:t>intention</a:t>
            </a:r>
            <a:endParaRPr kumimoji="1" lang="ja-JP" altLang="en-US" sz="2400" dirty="0">
              <a:solidFill>
                <a:schemeClr val="tx1">
                  <a:lumMod val="95000"/>
                  <a:lumOff val="5000"/>
                </a:schemeClr>
              </a:solidFill>
            </a:endParaRPr>
          </a:p>
        </p:txBody>
      </p:sp>
      <p:sp>
        <p:nvSpPr>
          <p:cNvPr id="8" name="正方形/長方形 7"/>
          <p:cNvSpPr/>
          <p:nvPr/>
        </p:nvSpPr>
        <p:spPr>
          <a:xfrm>
            <a:off x="5940152" y="116632"/>
            <a:ext cx="2952328" cy="1728192"/>
          </a:xfrm>
          <a:prstGeom prst="rect">
            <a:avLst/>
          </a:prstGeom>
          <a:solidFill>
            <a:schemeClr val="accent1">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3600" dirty="0" smtClean="0">
                <a:solidFill>
                  <a:schemeClr val="tx1">
                    <a:lumMod val="95000"/>
                    <a:lumOff val="5000"/>
                  </a:schemeClr>
                </a:solidFill>
              </a:rPr>
              <a:t>Lexical </a:t>
            </a:r>
            <a:r>
              <a:rPr lang="ja-JP" altLang="en-US" sz="3600" dirty="0" smtClean="0">
                <a:solidFill>
                  <a:schemeClr val="tx1">
                    <a:lumMod val="95000"/>
                    <a:lumOff val="5000"/>
                  </a:schemeClr>
                </a:solidFill>
              </a:rPr>
              <a:t>“</a:t>
            </a:r>
            <a:r>
              <a:rPr lang="en-US" altLang="ja-JP" sz="3600" dirty="0" smtClean="0">
                <a:solidFill>
                  <a:schemeClr val="tx1">
                    <a:lumMod val="95000"/>
                    <a:lumOff val="5000"/>
                  </a:schemeClr>
                </a:solidFill>
              </a:rPr>
              <a:t>health and recreation</a:t>
            </a:r>
            <a:r>
              <a:rPr lang="ja-JP" altLang="en-US" sz="3600" dirty="0" smtClean="0">
                <a:solidFill>
                  <a:schemeClr val="tx1">
                    <a:lumMod val="95000"/>
                    <a:lumOff val="5000"/>
                  </a:schemeClr>
                </a:solidFill>
              </a:rPr>
              <a:t>”</a:t>
            </a:r>
            <a:endParaRPr kumimoji="1" lang="ja-JP" altLang="en-US" sz="3600" dirty="0">
              <a:solidFill>
                <a:schemeClr val="tx1">
                  <a:lumMod val="95000"/>
                  <a:lumOff val="5000"/>
                </a:schemeClr>
              </a:solidFill>
            </a:endParaRPr>
          </a:p>
        </p:txBody>
      </p:sp>
      <p:sp>
        <p:nvSpPr>
          <p:cNvPr id="9" name="正方形/長方形 8"/>
          <p:cNvSpPr/>
          <p:nvPr/>
        </p:nvSpPr>
        <p:spPr>
          <a:xfrm>
            <a:off x="5724128" y="2924944"/>
            <a:ext cx="3375992" cy="2376264"/>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3600" dirty="0" smtClean="0">
                <a:solidFill>
                  <a:schemeClr val="tx1">
                    <a:lumMod val="95000"/>
                    <a:lumOff val="5000"/>
                  </a:schemeClr>
                </a:solidFill>
              </a:rPr>
              <a:t>Development and deployment of welfare administration</a:t>
            </a:r>
            <a:endParaRPr kumimoji="1" lang="ja-JP" altLang="en-US" sz="3600" dirty="0">
              <a:solidFill>
                <a:schemeClr val="tx1">
                  <a:lumMod val="95000"/>
                  <a:lumOff val="5000"/>
                </a:schemeClr>
              </a:solidFill>
            </a:endParaRPr>
          </a:p>
        </p:txBody>
      </p:sp>
      <p:sp>
        <p:nvSpPr>
          <p:cNvPr id="10" name="上矢印 9"/>
          <p:cNvSpPr/>
          <p:nvPr/>
        </p:nvSpPr>
        <p:spPr>
          <a:xfrm>
            <a:off x="6228184" y="1916832"/>
            <a:ext cx="2664296" cy="936104"/>
          </a:xfrm>
          <a:prstGeom prst="up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lumMod val="95000"/>
                    <a:lumOff val="5000"/>
                  </a:schemeClr>
                </a:solidFill>
              </a:rPr>
              <a:t>Public stance</a:t>
            </a:r>
            <a:endParaRPr kumimoji="1" lang="ja-JP" altLang="en-US" dirty="0">
              <a:solidFill>
                <a:schemeClr val="tx1">
                  <a:lumMod val="95000"/>
                  <a:lumOff val="5000"/>
                </a:schemeClr>
              </a:solidFill>
            </a:endParaRPr>
          </a:p>
        </p:txBody>
      </p:sp>
      <p:sp>
        <p:nvSpPr>
          <p:cNvPr id="11" name="正方形/長方形 10"/>
          <p:cNvSpPr/>
          <p:nvPr/>
        </p:nvSpPr>
        <p:spPr>
          <a:xfrm>
            <a:off x="467544" y="908720"/>
            <a:ext cx="2223864" cy="1368152"/>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3200" dirty="0" smtClean="0">
                <a:solidFill>
                  <a:schemeClr val="tx1">
                    <a:lumMod val="95000"/>
                    <a:lumOff val="5000"/>
                  </a:schemeClr>
                </a:solidFill>
              </a:rPr>
              <a:t>For western people</a:t>
            </a:r>
            <a:endParaRPr kumimoji="1" lang="ja-JP" altLang="en-US" sz="3200" dirty="0">
              <a:solidFill>
                <a:schemeClr val="tx1">
                  <a:lumMod val="95000"/>
                  <a:lumOff val="5000"/>
                </a:schemeClr>
              </a:solidFill>
            </a:endParaRPr>
          </a:p>
        </p:txBody>
      </p:sp>
      <p:sp>
        <p:nvSpPr>
          <p:cNvPr id="12" name="正方形/長方形 11"/>
          <p:cNvSpPr/>
          <p:nvPr/>
        </p:nvSpPr>
        <p:spPr>
          <a:xfrm>
            <a:off x="467544" y="4509120"/>
            <a:ext cx="2376264" cy="1008112"/>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3200" dirty="0" smtClean="0">
                <a:solidFill>
                  <a:schemeClr val="tx1">
                    <a:lumMod val="95000"/>
                    <a:lumOff val="5000"/>
                  </a:schemeClr>
                </a:solidFill>
              </a:rPr>
              <a:t>For Japanese</a:t>
            </a:r>
          </a:p>
          <a:p>
            <a:pPr algn="ctr"/>
            <a:r>
              <a:rPr kumimoji="1" lang="en-US" altLang="ja-JP" sz="3200" dirty="0" smtClean="0">
                <a:solidFill>
                  <a:schemeClr val="tx1">
                    <a:lumMod val="95000"/>
                    <a:lumOff val="5000"/>
                  </a:schemeClr>
                </a:solidFill>
              </a:rPr>
              <a:t>people</a:t>
            </a:r>
            <a:endParaRPr kumimoji="1" lang="ja-JP" altLang="en-US" sz="3200" dirty="0">
              <a:solidFill>
                <a:schemeClr val="tx1">
                  <a:lumMod val="95000"/>
                  <a:lumOff val="5000"/>
                </a:schemeClr>
              </a:solidFill>
            </a:endParaRPr>
          </a:p>
        </p:txBody>
      </p:sp>
      <p:sp>
        <p:nvSpPr>
          <p:cNvPr id="13" name="上下矢印 12"/>
          <p:cNvSpPr/>
          <p:nvPr/>
        </p:nvSpPr>
        <p:spPr>
          <a:xfrm>
            <a:off x="-108520" y="2492896"/>
            <a:ext cx="3816424" cy="1728192"/>
          </a:xfrm>
          <a:prstGeom prst="upDownArrow">
            <a:avLst>
              <a:gd name="adj1" fmla="val 80779"/>
              <a:gd name="adj2" fmla="val 16217"/>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altLang="ja-JP" sz="2800" b="1" dirty="0" smtClean="0">
                <a:solidFill>
                  <a:srgbClr val="FF0000"/>
                </a:solidFill>
              </a:rPr>
              <a:t>Clear differences in lifestyle</a:t>
            </a:r>
          </a:p>
          <a:p>
            <a:pPr algn="ctr"/>
            <a:r>
              <a:rPr lang="en-US" altLang="ja-JP" sz="2800" b="1" dirty="0" smtClean="0">
                <a:solidFill>
                  <a:srgbClr val="FF0000"/>
                </a:solidFill>
              </a:rPr>
              <a:t>(at that time)</a:t>
            </a:r>
            <a:endParaRPr kumimoji="1" lang="ja-JP" altLang="en-US" sz="2800" b="1" dirty="0">
              <a:solidFill>
                <a:srgbClr val="FF0000"/>
              </a:solidFill>
            </a:endParaRPr>
          </a:p>
        </p:txBody>
      </p:sp>
      <p:sp>
        <p:nvSpPr>
          <p:cNvPr id="15" name="上カーブ矢印 14"/>
          <p:cNvSpPr/>
          <p:nvPr/>
        </p:nvSpPr>
        <p:spPr>
          <a:xfrm rot="16200000">
            <a:off x="2092213" y="1813310"/>
            <a:ext cx="4311501" cy="2664294"/>
          </a:xfrm>
          <a:prstGeom prst="curvedUpArrow">
            <a:avLst>
              <a:gd name="adj1" fmla="val 35484"/>
              <a:gd name="adj2" fmla="val 75497"/>
              <a:gd name="adj3" fmla="val 25000"/>
            </a:avLst>
          </a:prstGeom>
          <a:noFill/>
          <a:ln w="3175">
            <a:prstDash val="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en-US" altLang="ja-JP" sz="3200" dirty="0" smtClean="0">
                <a:solidFill>
                  <a:schemeClr val="tx1"/>
                </a:solidFill>
              </a:rPr>
              <a:t>Westernization</a:t>
            </a:r>
          </a:p>
          <a:p>
            <a:pPr algn="ctr"/>
            <a:endParaRPr lang="en-US" altLang="ja-JP" sz="3200" dirty="0" smtClean="0">
              <a:solidFill>
                <a:schemeClr val="tx1"/>
              </a:solidFill>
            </a:endParaRPr>
          </a:p>
          <a:p>
            <a:pPr algn="ctr"/>
            <a:r>
              <a:rPr lang="en-US" altLang="ja-JP" sz="3200" dirty="0" err="1" smtClean="0">
                <a:solidFill>
                  <a:schemeClr val="tx1"/>
                </a:solidFill>
              </a:rPr>
              <a:t>Relativization</a:t>
            </a:r>
            <a:endParaRPr lang="en-US" altLang="ja-JP" sz="3200" dirty="0" smtClean="0">
              <a:solidFill>
                <a:schemeClr val="tx1"/>
              </a:solidFill>
            </a:endParaRPr>
          </a:p>
          <a:p>
            <a:pPr algn="ctr"/>
            <a:endParaRPr lang="en-US" altLang="ja-JP" sz="3200" dirty="0" smtClean="0">
              <a:solidFill>
                <a:schemeClr val="tx1"/>
              </a:solidFill>
            </a:endParaRPr>
          </a:p>
          <a:p>
            <a:pPr algn="ctr"/>
            <a:r>
              <a:rPr lang="en-US" altLang="ja-JP" sz="3200" dirty="0" smtClean="0">
                <a:solidFill>
                  <a:schemeClr val="tx1"/>
                </a:solidFill>
              </a:rPr>
              <a:t>Popularization</a:t>
            </a:r>
            <a:endParaRPr kumimoji="1" lang="ja-JP" altLang="en-US" sz="3200" dirty="0">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685800" y="1268760"/>
            <a:ext cx="7772400" cy="4176464"/>
          </a:xfrm>
          <a:solidFill>
            <a:srgbClr val="FFFF00"/>
          </a:solidFill>
          <a:ln w="76200">
            <a:solidFill>
              <a:schemeClr val="tx1"/>
            </a:solidFill>
          </a:ln>
        </p:spPr>
        <p:txBody>
          <a:bodyPr>
            <a:normAutofit/>
          </a:bodyPr>
          <a:lstStyle/>
          <a:p>
            <a:r>
              <a:rPr lang="en-US" altLang="ja-JP" dirty="0" smtClean="0"/>
              <a:t>If the translation of concept “Tourism” was lexical "sightseeing", deployment of Japanese tourism administration might have changed.</a:t>
            </a:r>
            <a:endParaRPr kumimoji="1" lang="ja-JP"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0" y="2105025"/>
            <a:ext cx="9144000" cy="0"/>
          </a:xfrm>
          <a:prstGeom prst="rect">
            <a:avLst/>
          </a:prstGeom>
          <a:noFill/>
          <a:ln w="9525">
            <a:noFill/>
            <a:miter lim="800000"/>
            <a:headEnd/>
            <a:tailEnd/>
          </a:ln>
          <a:effectLst/>
        </p:spPr>
        <p:txBody>
          <a:bodyPr wrap="none" anchor="ctr">
            <a:spAutoFit/>
          </a:bodyPr>
          <a:lstStyle/>
          <a:p>
            <a:endParaRPr lang="ja-JP" altLang="en-US"/>
          </a:p>
        </p:txBody>
      </p:sp>
      <p:graphicFrame>
        <p:nvGraphicFramePr>
          <p:cNvPr id="5123" name="Object 3"/>
          <p:cNvGraphicFramePr>
            <a:graphicFrameLocks noChangeAspect="1"/>
          </p:cNvGraphicFramePr>
          <p:nvPr/>
        </p:nvGraphicFramePr>
        <p:xfrm>
          <a:off x="0" y="1335088"/>
          <a:ext cx="9144000" cy="5465762"/>
        </p:xfrm>
        <a:graphic>
          <a:graphicData uri="http://schemas.openxmlformats.org/presentationml/2006/ole">
            <p:oleObj spid="_x0000_s444418" name="スライド" r:id="rId4" imgW="1438753" imgH="1079155" progId="PowerPoint.Slide.8">
              <p:embed/>
            </p:oleObj>
          </a:graphicData>
        </a:graphic>
      </p:graphicFrame>
      <p:sp>
        <p:nvSpPr>
          <p:cNvPr id="5124" name="Rectangle 4"/>
          <p:cNvSpPr>
            <a:spLocks noGrp="1" noChangeArrowheads="1"/>
          </p:cNvSpPr>
          <p:nvPr>
            <p:ph type="title"/>
          </p:nvPr>
        </p:nvSpPr>
        <p:spPr>
          <a:ln>
            <a:solidFill>
              <a:schemeClr val="tx1"/>
            </a:solidFill>
          </a:ln>
        </p:spPr>
        <p:txBody>
          <a:bodyPr/>
          <a:lstStyle/>
          <a:p>
            <a:r>
              <a:rPr lang="ja-JP" altLang="ja-JP" sz="2800"/>
              <a:t>Phenomenon of relative between</a:t>
            </a:r>
            <a:r>
              <a:rPr lang="en-US" altLang="ja-JP" sz="2800"/>
              <a:t> </a:t>
            </a:r>
            <a:r>
              <a:rPr lang="ja-JP" altLang="ja-JP" sz="2800"/>
              <a:t>the unordinary and ordinary in tourism related legislation</a:t>
            </a:r>
            <a:endParaRPr lang="en-US" altLang="ja-JP"/>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426170"/>
          </a:xfrm>
          <a:solidFill>
            <a:srgbClr val="FFFF00"/>
          </a:solidFill>
          <a:ln w="57150">
            <a:solidFill>
              <a:schemeClr val="tx1">
                <a:lumMod val="95000"/>
                <a:lumOff val="5000"/>
              </a:schemeClr>
            </a:solidFill>
          </a:ln>
        </p:spPr>
        <p:txBody>
          <a:bodyPr>
            <a:noAutofit/>
          </a:bodyPr>
          <a:lstStyle/>
          <a:p>
            <a:r>
              <a:rPr lang="en-US" altLang="ja-JP" sz="4800" b="1" dirty="0" smtClean="0"/>
              <a:t>The change of the purpose of Tourism Policy in Japan</a:t>
            </a:r>
            <a:endParaRPr kumimoji="1" lang="ja-JP" altLang="en-US" sz="4800" dirty="0"/>
          </a:p>
        </p:txBody>
      </p:sp>
      <p:sp>
        <p:nvSpPr>
          <p:cNvPr id="3" name="コンテンツ プレースホルダ 2"/>
          <p:cNvSpPr>
            <a:spLocks noGrp="1"/>
          </p:cNvSpPr>
          <p:nvPr>
            <p:ph idx="1"/>
          </p:nvPr>
        </p:nvSpPr>
        <p:spPr>
          <a:xfrm>
            <a:off x="457200" y="1600200"/>
            <a:ext cx="8229600" cy="4997152"/>
          </a:xfrm>
        </p:spPr>
        <p:txBody>
          <a:bodyPr>
            <a:normAutofit/>
          </a:bodyPr>
          <a:lstStyle/>
          <a:p>
            <a:r>
              <a:rPr lang="en-US" altLang="ja-JP" sz="4000" dirty="0" smtClean="0"/>
              <a:t>In the legal system, at first, the purpose of Tourism Policy in Japan was </a:t>
            </a:r>
            <a:r>
              <a:rPr lang="en-US" altLang="ja-JP" sz="4800" dirty="0" smtClean="0">
                <a:solidFill>
                  <a:srgbClr val="FF0000"/>
                </a:solidFill>
              </a:rPr>
              <a:t>to earn foreign exchange</a:t>
            </a:r>
            <a:r>
              <a:rPr lang="en-US" altLang="ja-JP" sz="4000" dirty="0" smtClean="0"/>
              <a:t>. </a:t>
            </a:r>
            <a:endParaRPr lang="ja-JP" altLang="ja-JP" sz="4000" dirty="0" smtClean="0"/>
          </a:p>
          <a:p>
            <a:r>
              <a:rPr lang="en-US" altLang="ja-JP" sz="4000" dirty="0" smtClean="0"/>
              <a:t>But in new Tourism Nation Promotion Basic Law (2006) the purpose has changed to </a:t>
            </a:r>
            <a:r>
              <a:rPr lang="en-US" altLang="ja-JP" sz="4800" dirty="0" smtClean="0">
                <a:solidFill>
                  <a:srgbClr val="FF0000"/>
                </a:solidFill>
              </a:rPr>
              <a:t>National and Regional pride</a:t>
            </a:r>
            <a:r>
              <a:rPr lang="en-US" altLang="ja-JP" sz="4000" dirty="0" smtClean="0"/>
              <a:t>. </a:t>
            </a:r>
            <a:endParaRPr lang="ja-JP" altLang="ja-JP" sz="4000"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0" y="2190750"/>
            <a:ext cx="9144000" cy="0"/>
          </a:xfrm>
          <a:prstGeom prst="rect">
            <a:avLst/>
          </a:prstGeom>
          <a:noFill/>
          <a:ln w="9525">
            <a:noFill/>
            <a:miter lim="800000"/>
            <a:headEnd/>
            <a:tailEnd/>
          </a:ln>
          <a:effectLst/>
        </p:spPr>
        <p:txBody>
          <a:bodyPr wrap="none" anchor="ctr">
            <a:spAutoFit/>
          </a:bodyPr>
          <a:lstStyle/>
          <a:p>
            <a:endParaRPr lang="ja-JP" altLang="en-US"/>
          </a:p>
        </p:txBody>
      </p:sp>
      <p:graphicFrame>
        <p:nvGraphicFramePr>
          <p:cNvPr id="4099" name="Object 3"/>
          <p:cNvGraphicFramePr>
            <a:graphicFrameLocks noChangeAspect="1"/>
          </p:cNvGraphicFramePr>
          <p:nvPr/>
        </p:nvGraphicFramePr>
        <p:xfrm>
          <a:off x="0" y="1125538"/>
          <a:ext cx="8964613" cy="5768975"/>
        </p:xfrm>
        <a:graphic>
          <a:graphicData uri="http://schemas.openxmlformats.org/presentationml/2006/ole">
            <p:oleObj spid="_x0000_s445442" name="スライド" r:id="rId4" imgW="1420368" imgH="1066909" progId="PowerPoint.Slide.8">
              <p:embed/>
            </p:oleObj>
          </a:graphicData>
        </a:graphic>
      </p:graphicFrame>
      <p:sp>
        <p:nvSpPr>
          <p:cNvPr id="4100" name="Rectangle 4"/>
          <p:cNvSpPr>
            <a:spLocks noGrp="1" noChangeArrowheads="1"/>
          </p:cNvSpPr>
          <p:nvPr>
            <p:ph type="title"/>
          </p:nvPr>
        </p:nvSpPr>
        <p:spPr>
          <a:xfrm>
            <a:off x="457200" y="44450"/>
            <a:ext cx="8229600" cy="1425575"/>
          </a:xfrm>
          <a:ln>
            <a:solidFill>
              <a:schemeClr val="tx1"/>
            </a:solidFill>
          </a:ln>
        </p:spPr>
        <p:txBody>
          <a:bodyPr>
            <a:normAutofit fontScale="90000"/>
          </a:bodyPr>
          <a:lstStyle/>
          <a:p>
            <a:r>
              <a:rPr lang="ja-JP" altLang="ja-JP"/>
              <a:t>Changes in the concept of tourism in tourism policy</a:t>
            </a:r>
            <a:endParaRPr lang="en-US" altLang="ja-JP" sz="40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kumimoji="1" lang="en-US" altLang="ja-JP" dirty="0" smtClean="0"/>
              <a:t>Human</a:t>
            </a:r>
            <a:r>
              <a:rPr kumimoji="1" lang="ja-JP" altLang="en-US" dirty="0" smtClean="0"/>
              <a:t>　</a:t>
            </a:r>
            <a:r>
              <a:rPr kumimoji="1" lang="en-US" altLang="ja-JP" dirty="0" smtClean="0"/>
              <a:t>Logistics</a:t>
            </a:r>
          </a:p>
          <a:p>
            <a:r>
              <a:rPr lang="en-US" altLang="ja-JP" dirty="0" smtClean="0"/>
              <a:t>People</a:t>
            </a:r>
            <a:r>
              <a:rPr lang="ja-JP" altLang="en-US" dirty="0" smtClean="0"/>
              <a:t>　</a:t>
            </a:r>
            <a:r>
              <a:rPr lang="en-US" altLang="ja-JP" dirty="0" smtClean="0"/>
              <a:t>Logistics</a:t>
            </a:r>
            <a:endParaRPr kumimoji="1" lang="ja-JP"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smtClean="0"/>
              <a:t>Fusion of tourism and public transport</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Uber</a:t>
            </a:r>
          </a:p>
          <a:p>
            <a:r>
              <a:rPr lang="en-US" altLang="ja-JP" dirty="0" err="1" smtClean="0"/>
              <a:t>airbnb</a:t>
            </a:r>
            <a:endParaRPr kumimoji="1" lang="ja-JP"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lang="en-US" altLang="ja-JP" dirty="0" smtClean="0"/>
              <a:t>Conventional package tour</a:t>
            </a:r>
            <a:endParaRPr kumimoji="1" lang="ja-JP" altLang="en-US" dirty="0"/>
          </a:p>
        </p:txBody>
      </p:sp>
      <p:sp>
        <p:nvSpPr>
          <p:cNvPr id="4" name="正方形/長方形 3"/>
          <p:cNvSpPr/>
          <p:nvPr/>
        </p:nvSpPr>
        <p:spPr>
          <a:xfrm>
            <a:off x="755576" y="3212976"/>
            <a:ext cx="1800200"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4800" dirty="0" smtClean="0">
                <a:solidFill>
                  <a:schemeClr val="tx1">
                    <a:lumMod val="95000"/>
                    <a:lumOff val="5000"/>
                  </a:schemeClr>
                </a:solidFill>
              </a:rPr>
              <a:t>HOME</a:t>
            </a:r>
            <a:endParaRPr kumimoji="1" lang="ja-JP" altLang="en-US" sz="4800" dirty="0">
              <a:solidFill>
                <a:schemeClr val="tx1">
                  <a:lumMod val="95000"/>
                  <a:lumOff val="5000"/>
                </a:schemeClr>
              </a:solidFill>
            </a:endParaRPr>
          </a:p>
        </p:txBody>
      </p:sp>
      <p:sp>
        <p:nvSpPr>
          <p:cNvPr id="5" name="正方形/長方形 4"/>
          <p:cNvSpPr/>
          <p:nvPr/>
        </p:nvSpPr>
        <p:spPr>
          <a:xfrm>
            <a:off x="6444208" y="2780928"/>
            <a:ext cx="2448272" cy="21602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600" dirty="0" smtClean="0">
                <a:solidFill>
                  <a:schemeClr val="tx1">
                    <a:lumMod val="95000"/>
                    <a:lumOff val="5000"/>
                  </a:schemeClr>
                </a:solidFill>
              </a:rPr>
              <a:t>Travel</a:t>
            </a:r>
          </a:p>
          <a:p>
            <a:pPr algn="ctr"/>
            <a:r>
              <a:rPr lang="en-US" altLang="ja-JP" sz="3600" dirty="0" smtClean="0">
                <a:solidFill>
                  <a:schemeClr val="tx1">
                    <a:lumMod val="95000"/>
                    <a:lumOff val="5000"/>
                  </a:schemeClr>
                </a:solidFill>
              </a:rPr>
              <a:t>Destination</a:t>
            </a:r>
            <a:endParaRPr kumimoji="1" lang="ja-JP" altLang="en-US" sz="3600" dirty="0">
              <a:solidFill>
                <a:schemeClr val="tx1">
                  <a:lumMod val="95000"/>
                  <a:lumOff val="5000"/>
                </a:schemeClr>
              </a:solidFill>
            </a:endParaRPr>
          </a:p>
        </p:txBody>
      </p:sp>
      <p:sp>
        <p:nvSpPr>
          <p:cNvPr id="8" name="下カーブ矢印 7"/>
          <p:cNvSpPr/>
          <p:nvPr/>
        </p:nvSpPr>
        <p:spPr>
          <a:xfrm>
            <a:off x="2555776" y="2420888"/>
            <a:ext cx="4032448" cy="731520"/>
          </a:xfrm>
          <a:prstGeom prst="curvedDownArrow">
            <a:avLst>
              <a:gd name="adj1" fmla="val 25000"/>
              <a:gd name="adj2" fmla="val 71321"/>
              <a:gd name="adj3" fmla="val 2676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下カーブ矢印 8"/>
          <p:cNvSpPr/>
          <p:nvPr/>
        </p:nvSpPr>
        <p:spPr>
          <a:xfrm rot="10800000">
            <a:off x="2483768" y="4653136"/>
            <a:ext cx="3888431" cy="731520"/>
          </a:xfrm>
          <a:prstGeom prst="curvedDownArrow">
            <a:avLst>
              <a:gd name="adj1" fmla="val 11135"/>
              <a:gd name="adj2" fmla="val 50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テキスト ボックス 9"/>
          <p:cNvSpPr txBox="1"/>
          <p:nvPr/>
        </p:nvSpPr>
        <p:spPr>
          <a:xfrm>
            <a:off x="3275856" y="3429000"/>
            <a:ext cx="2664296" cy="1015663"/>
          </a:xfrm>
          <a:prstGeom prst="rect">
            <a:avLst/>
          </a:prstGeom>
          <a:noFill/>
          <a:ln>
            <a:solidFill>
              <a:schemeClr val="tx1">
                <a:lumMod val="95000"/>
                <a:lumOff val="5000"/>
              </a:schemeClr>
            </a:solidFill>
            <a:prstDash val="dash"/>
          </a:ln>
        </p:spPr>
        <p:txBody>
          <a:bodyPr wrap="square" rtlCol="0">
            <a:spAutoFit/>
          </a:bodyPr>
          <a:lstStyle/>
          <a:p>
            <a:r>
              <a:rPr lang="en-US" altLang="ja-JP" sz="6000" dirty="0" smtClean="0"/>
              <a:t>In</a:t>
            </a:r>
            <a:r>
              <a:rPr lang="ja-JP" altLang="en-US" sz="6000" dirty="0" smtClean="0"/>
              <a:t>　</a:t>
            </a:r>
            <a:r>
              <a:rPr kumimoji="1" lang="en-US" altLang="ja-JP" sz="6000" dirty="0" smtClean="0"/>
              <a:t>TRIP</a:t>
            </a:r>
            <a:endParaRPr kumimoji="1" lang="ja-JP" altLang="en-US" sz="6000" dirty="0"/>
          </a:p>
        </p:txBody>
      </p:sp>
      <p:sp>
        <p:nvSpPr>
          <p:cNvPr id="11" name="テキスト ボックス 10"/>
          <p:cNvSpPr txBox="1"/>
          <p:nvPr/>
        </p:nvSpPr>
        <p:spPr>
          <a:xfrm>
            <a:off x="3059832" y="5437673"/>
            <a:ext cx="3096344" cy="646331"/>
          </a:xfrm>
          <a:prstGeom prst="rect">
            <a:avLst/>
          </a:prstGeom>
          <a:noFill/>
          <a:ln>
            <a:solidFill>
              <a:schemeClr val="tx1">
                <a:lumMod val="95000"/>
                <a:lumOff val="5000"/>
              </a:schemeClr>
            </a:solidFill>
            <a:prstDash val="dash"/>
          </a:ln>
        </p:spPr>
        <p:txBody>
          <a:bodyPr wrap="square" rtlCol="0">
            <a:spAutoFit/>
          </a:bodyPr>
          <a:lstStyle/>
          <a:p>
            <a:r>
              <a:rPr kumimoji="1" lang="ja-JP" altLang="en-US" sz="3600" dirty="0" smtClean="0"/>
              <a:t>旅程保証責任</a:t>
            </a:r>
            <a:endParaRPr kumimoji="1" lang="ja-JP" altLang="en-US" sz="3600" dirty="0"/>
          </a:p>
        </p:txBody>
      </p:sp>
      <p:sp>
        <p:nvSpPr>
          <p:cNvPr id="12" name="テキスト ボックス 11"/>
          <p:cNvSpPr txBox="1"/>
          <p:nvPr/>
        </p:nvSpPr>
        <p:spPr>
          <a:xfrm>
            <a:off x="3059832" y="6167045"/>
            <a:ext cx="3096344" cy="646331"/>
          </a:xfrm>
          <a:prstGeom prst="rect">
            <a:avLst/>
          </a:prstGeom>
          <a:noFill/>
          <a:ln>
            <a:solidFill>
              <a:schemeClr val="tx1">
                <a:lumMod val="95000"/>
                <a:lumOff val="5000"/>
              </a:schemeClr>
            </a:solidFill>
            <a:prstDash val="dash"/>
          </a:ln>
        </p:spPr>
        <p:txBody>
          <a:bodyPr wrap="square" rtlCol="0">
            <a:spAutoFit/>
          </a:bodyPr>
          <a:lstStyle/>
          <a:p>
            <a:r>
              <a:rPr kumimoji="1" lang="ja-JP" altLang="en-US" sz="3600" dirty="0" smtClean="0"/>
              <a:t>特別補償責任</a:t>
            </a:r>
            <a:endParaRPr kumimoji="1" lang="ja-JP" altLang="en-US" sz="3600" dirty="0"/>
          </a:p>
        </p:txBody>
      </p:sp>
      <p:sp>
        <p:nvSpPr>
          <p:cNvPr id="13" name="テキスト ボックス 12"/>
          <p:cNvSpPr txBox="1"/>
          <p:nvPr/>
        </p:nvSpPr>
        <p:spPr>
          <a:xfrm>
            <a:off x="3131840" y="1702549"/>
            <a:ext cx="2304256" cy="646331"/>
          </a:xfrm>
          <a:prstGeom prst="rect">
            <a:avLst/>
          </a:prstGeom>
          <a:noFill/>
          <a:ln>
            <a:solidFill>
              <a:schemeClr val="tx1">
                <a:lumMod val="95000"/>
                <a:lumOff val="5000"/>
              </a:schemeClr>
            </a:solidFill>
            <a:prstDash val="dash"/>
          </a:ln>
        </p:spPr>
        <p:txBody>
          <a:bodyPr wrap="square" rtlCol="0">
            <a:spAutoFit/>
          </a:bodyPr>
          <a:lstStyle/>
          <a:p>
            <a:r>
              <a:rPr lang="en-US" altLang="ja-JP" sz="3600" dirty="0" smtClean="0"/>
              <a:t>Pack </a:t>
            </a:r>
            <a:r>
              <a:rPr lang="en-US" altLang="ja-JP" sz="3600" dirty="0" err="1" smtClean="0"/>
              <a:t>harge</a:t>
            </a:r>
            <a:endParaRPr kumimoji="1" lang="ja-JP" altLang="en-US" sz="3600" dirty="0"/>
          </a:p>
        </p:txBody>
      </p:sp>
      <p:sp>
        <p:nvSpPr>
          <p:cNvPr id="15" name="左矢印 14"/>
          <p:cNvSpPr/>
          <p:nvPr/>
        </p:nvSpPr>
        <p:spPr>
          <a:xfrm>
            <a:off x="6012160" y="1412776"/>
            <a:ext cx="2232248" cy="1204712"/>
          </a:xfrm>
          <a:prstGeom prst="leftArrow">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Single Pack can be in Japan</a:t>
            </a:r>
            <a:endParaRPr kumimoji="1" lang="ja-JP" altLang="en-US" dirty="0">
              <a:solidFill>
                <a:schemeClr val="tx1"/>
              </a:solidFill>
            </a:endParaRPr>
          </a:p>
        </p:txBody>
      </p:sp>
      <p:sp>
        <p:nvSpPr>
          <p:cNvPr id="16" name="左矢印 15"/>
          <p:cNvSpPr/>
          <p:nvPr/>
        </p:nvSpPr>
        <p:spPr>
          <a:xfrm flipH="1">
            <a:off x="323528" y="5536656"/>
            <a:ext cx="2448272" cy="1204712"/>
          </a:xfrm>
          <a:prstGeom prst="leftArrow">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法制度ではなく</a:t>
            </a:r>
            <a:endParaRPr kumimoji="1" lang="en-US" altLang="ja-JP" dirty="0" smtClean="0">
              <a:solidFill>
                <a:schemeClr val="tx1"/>
              </a:solidFill>
            </a:endParaRPr>
          </a:p>
          <a:p>
            <a:pPr algn="ctr"/>
            <a:r>
              <a:rPr kumimoji="1" lang="ja-JP" altLang="en-US" dirty="0" smtClean="0">
                <a:solidFill>
                  <a:schemeClr val="tx1"/>
                </a:solidFill>
              </a:rPr>
              <a:t>約款上の仕組み</a:t>
            </a:r>
            <a:endParaRPr kumimoji="1" lang="ja-JP" altLang="en-US" dirty="0">
              <a:solidFill>
                <a:schemeClr val="tx1"/>
              </a:solidFill>
            </a:endParaRPr>
          </a:p>
        </p:txBody>
      </p:sp>
      <p:sp>
        <p:nvSpPr>
          <p:cNvPr id="18" name="上矢印吹き出し 17"/>
          <p:cNvSpPr/>
          <p:nvPr/>
        </p:nvSpPr>
        <p:spPr>
          <a:xfrm>
            <a:off x="7020272" y="4437112"/>
            <a:ext cx="1512168" cy="2016224"/>
          </a:xfrm>
          <a:prstGeom prst="upArrowCallout">
            <a:avLst>
              <a:gd name="adj1" fmla="val 32547"/>
              <a:gd name="adj2" fmla="val 25000"/>
              <a:gd name="adj3" fmla="val 28019"/>
              <a:gd name="adj4" fmla="val 70260"/>
            </a:avLst>
          </a:prstGeom>
          <a:noFill/>
          <a:ln>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運送又は宿泊の</a:t>
            </a:r>
            <a:r>
              <a:rPr lang="ja-JP" altLang="en-US" dirty="0" smtClean="0">
                <a:solidFill>
                  <a:schemeClr val="tx1"/>
                </a:solidFill>
              </a:rPr>
              <a:t>サービス</a:t>
            </a:r>
            <a:endParaRPr lang="en-US" altLang="ja-JP" dirty="0" smtClean="0">
              <a:solidFill>
                <a:schemeClr val="tx1"/>
              </a:solidFill>
            </a:endParaRPr>
          </a:p>
          <a:p>
            <a:pPr algn="ctr"/>
            <a:r>
              <a:rPr lang="ja-JP" altLang="en-US" dirty="0" smtClean="0">
                <a:solidFill>
                  <a:schemeClr val="tx1"/>
                </a:solidFill>
              </a:rPr>
              <a:t>（ホテルバス、コンドミニアム等も可）</a:t>
            </a:r>
            <a:endParaRPr lang="ja-JP" altLang="en-US" dirty="0">
              <a:solidFill>
                <a:schemeClr val="tx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lang="ja-JP" altLang="en-US" dirty="0" smtClean="0"/>
              <a:t>マルチ・</a:t>
            </a:r>
            <a:r>
              <a:rPr kumimoji="1" lang="ja-JP" altLang="en-US" dirty="0" smtClean="0"/>
              <a:t>パッケージ・ツアー</a:t>
            </a:r>
            <a:endParaRPr kumimoji="1" lang="ja-JP" altLang="en-US" dirty="0"/>
          </a:p>
        </p:txBody>
      </p:sp>
      <p:sp>
        <p:nvSpPr>
          <p:cNvPr id="4" name="正方形/長方形 3"/>
          <p:cNvSpPr/>
          <p:nvPr/>
        </p:nvSpPr>
        <p:spPr>
          <a:xfrm>
            <a:off x="755576" y="2636912"/>
            <a:ext cx="1800200"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800" dirty="0" smtClean="0">
                <a:solidFill>
                  <a:schemeClr val="tx1">
                    <a:lumMod val="95000"/>
                    <a:lumOff val="5000"/>
                  </a:schemeClr>
                </a:solidFill>
              </a:rPr>
              <a:t>自宅</a:t>
            </a:r>
            <a:endParaRPr kumimoji="1" lang="ja-JP" altLang="en-US" sz="4800" dirty="0">
              <a:solidFill>
                <a:schemeClr val="tx1">
                  <a:lumMod val="95000"/>
                  <a:lumOff val="5000"/>
                </a:schemeClr>
              </a:solidFill>
            </a:endParaRPr>
          </a:p>
        </p:txBody>
      </p:sp>
      <p:sp>
        <p:nvSpPr>
          <p:cNvPr id="5" name="正方形/長方形 4"/>
          <p:cNvSpPr/>
          <p:nvPr/>
        </p:nvSpPr>
        <p:spPr>
          <a:xfrm>
            <a:off x="6516216" y="2708920"/>
            <a:ext cx="2016224"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800" dirty="0" smtClean="0">
                <a:solidFill>
                  <a:schemeClr val="tx1">
                    <a:lumMod val="95000"/>
                    <a:lumOff val="5000"/>
                  </a:schemeClr>
                </a:solidFill>
              </a:rPr>
              <a:t>旅行先</a:t>
            </a:r>
            <a:endParaRPr kumimoji="1" lang="ja-JP" altLang="en-US" sz="4800" dirty="0">
              <a:solidFill>
                <a:schemeClr val="tx1">
                  <a:lumMod val="95000"/>
                  <a:lumOff val="5000"/>
                </a:schemeClr>
              </a:solidFill>
            </a:endParaRPr>
          </a:p>
        </p:txBody>
      </p:sp>
      <p:sp>
        <p:nvSpPr>
          <p:cNvPr id="8" name="下カーブ矢印 7"/>
          <p:cNvSpPr/>
          <p:nvPr/>
        </p:nvSpPr>
        <p:spPr>
          <a:xfrm>
            <a:off x="2555776" y="2924944"/>
            <a:ext cx="4032448" cy="22746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下カーブ矢印 8"/>
          <p:cNvSpPr/>
          <p:nvPr/>
        </p:nvSpPr>
        <p:spPr>
          <a:xfrm rot="10800000">
            <a:off x="2555776" y="3212976"/>
            <a:ext cx="3960440" cy="8345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テキスト ボックス 9"/>
          <p:cNvSpPr txBox="1"/>
          <p:nvPr/>
        </p:nvSpPr>
        <p:spPr>
          <a:xfrm>
            <a:off x="6588224" y="4293096"/>
            <a:ext cx="1800200" cy="584775"/>
          </a:xfrm>
          <a:prstGeom prst="rect">
            <a:avLst/>
          </a:prstGeom>
          <a:noFill/>
          <a:ln>
            <a:solidFill>
              <a:schemeClr val="tx1">
                <a:lumMod val="95000"/>
                <a:lumOff val="5000"/>
              </a:schemeClr>
            </a:solidFill>
            <a:prstDash val="dash"/>
          </a:ln>
        </p:spPr>
        <p:txBody>
          <a:bodyPr wrap="square" rtlCol="0">
            <a:spAutoFit/>
          </a:bodyPr>
          <a:lstStyle/>
          <a:p>
            <a:r>
              <a:rPr kumimoji="1" lang="ja-JP" altLang="en-US" sz="3200" dirty="0" smtClean="0"/>
              <a:t>使い放題</a:t>
            </a:r>
            <a:endParaRPr kumimoji="1" lang="ja-JP" altLang="en-US" sz="3200" dirty="0"/>
          </a:p>
        </p:txBody>
      </p:sp>
      <p:sp>
        <p:nvSpPr>
          <p:cNvPr id="11" name="テキスト ボックス 10"/>
          <p:cNvSpPr txBox="1"/>
          <p:nvPr/>
        </p:nvSpPr>
        <p:spPr>
          <a:xfrm>
            <a:off x="2843808" y="4293096"/>
            <a:ext cx="3096344" cy="646331"/>
          </a:xfrm>
          <a:prstGeom prst="rect">
            <a:avLst/>
          </a:prstGeom>
          <a:noFill/>
          <a:ln>
            <a:solidFill>
              <a:schemeClr val="tx1">
                <a:lumMod val="95000"/>
                <a:lumOff val="5000"/>
              </a:schemeClr>
            </a:solidFill>
            <a:prstDash val="dash"/>
          </a:ln>
        </p:spPr>
        <p:txBody>
          <a:bodyPr wrap="square" rtlCol="0">
            <a:spAutoFit/>
          </a:bodyPr>
          <a:lstStyle/>
          <a:p>
            <a:r>
              <a:rPr kumimoji="1" lang="ja-JP" altLang="en-US" sz="3600" dirty="0" smtClean="0"/>
              <a:t>旅程保証責任</a:t>
            </a:r>
            <a:endParaRPr kumimoji="1" lang="ja-JP" altLang="en-US" sz="3600" dirty="0"/>
          </a:p>
        </p:txBody>
      </p:sp>
      <p:sp>
        <p:nvSpPr>
          <p:cNvPr id="12" name="テキスト ボックス 11"/>
          <p:cNvSpPr txBox="1"/>
          <p:nvPr/>
        </p:nvSpPr>
        <p:spPr>
          <a:xfrm>
            <a:off x="2843808" y="5085184"/>
            <a:ext cx="3096344" cy="646331"/>
          </a:xfrm>
          <a:prstGeom prst="rect">
            <a:avLst/>
          </a:prstGeom>
          <a:noFill/>
          <a:ln>
            <a:solidFill>
              <a:schemeClr val="tx1">
                <a:lumMod val="95000"/>
                <a:lumOff val="5000"/>
              </a:schemeClr>
            </a:solidFill>
            <a:prstDash val="dash"/>
          </a:ln>
        </p:spPr>
        <p:txBody>
          <a:bodyPr wrap="square" rtlCol="0">
            <a:spAutoFit/>
          </a:bodyPr>
          <a:lstStyle/>
          <a:p>
            <a:r>
              <a:rPr kumimoji="1" lang="ja-JP" altLang="en-US" sz="3600" dirty="0" smtClean="0"/>
              <a:t>特別補償責任</a:t>
            </a:r>
            <a:endParaRPr kumimoji="1" lang="ja-JP" altLang="en-US" sz="3600" dirty="0"/>
          </a:p>
        </p:txBody>
      </p:sp>
      <p:sp>
        <p:nvSpPr>
          <p:cNvPr id="13" name="テキスト ボックス 12"/>
          <p:cNvSpPr txBox="1"/>
          <p:nvPr/>
        </p:nvSpPr>
        <p:spPr>
          <a:xfrm>
            <a:off x="2771800" y="1628800"/>
            <a:ext cx="3024336" cy="646331"/>
          </a:xfrm>
          <a:prstGeom prst="rect">
            <a:avLst/>
          </a:prstGeom>
          <a:noFill/>
          <a:ln>
            <a:solidFill>
              <a:schemeClr val="tx1">
                <a:lumMod val="95000"/>
                <a:lumOff val="5000"/>
              </a:schemeClr>
            </a:solidFill>
            <a:prstDash val="dash"/>
          </a:ln>
        </p:spPr>
        <p:txBody>
          <a:bodyPr wrap="square" rtlCol="0">
            <a:spAutoFit/>
          </a:bodyPr>
          <a:lstStyle/>
          <a:p>
            <a:r>
              <a:rPr kumimoji="1" lang="ja-JP" altLang="en-US" sz="3600" dirty="0" smtClean="0"/>
              <a:t>月極定額料金</a:t>
            </a:r>
            <a:endParaRPr kumimoji="1" lang="ja-JP" altLang="en-US" sz="3600" dirty="0"/>
          </a:p>
        </p:txBody>
      </p:sp>
      <p:sp>
        <p:nvSpPr>
          <p:cNvPr id="14" name="下カーブ矢印 13"/>
          <p:cNvSpPr/>
          <p:nvPr/>
        </p:nvSpPr>
        <p:spPr>
          <a:xfrm>
            <a:off x="2483768" y="3356992"/>
            <a:ext cx="4032448" cy="22746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下カーブ矢印 14"/>
          <p:cNvSpPr/>
          <p:nvPr/>
        </p:nvSpPr>
        <p:spPr>
          <a:xfrm rot="10800000">
            <a:off x="2483768" y="3645024"/>
            <a:ext cx="3960440" cy="8345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6" name="下カーブ矢印 15"/>
          <p:cNvSpPr/>
          <p:nvPr/>
        </p:nvSpPr>
        <p:spPr>
          <a:xfrm>
            <a:off x="2483769" y="3849605"/>
            <a:ext cx="4032448" cy="22746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7" name="下カーブ矢印 16"/>
          <p:cNvSpPr/>
          <p:nvPr/>
        </p:nvSpPr>
        <p:spPr>
          <a:xfrm rot="10800000">
            <a:off x="2483769" y="4137637"/>
            <a:ext cx="3960440" cy="8345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8" name="下カーブ矢印 17"/>
          <p:cNvSpPr/>
          <p:nvPr/>
        </p:nvSpPr>
        <p:spPr>
          <a:xfrm>
            <a:off x="2483768" y="2492896"/>
            <a:ext cx="4032448" cy="22746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9" name="下カーブ矢印 18"/>
          <p:cNvSpPr/>
          <p:nvPr/>
        </p:nvSpPr>
        <p:spPr>
          <a:xfrm rot="10800000">
            <a:off x="2483768" y="2780928"/>
            <a:ext cx="3960440" cy="8345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0" name="右矢印 19"/>
          <p:cNvSpPr/>
          <p:nvPr/>
        </p:nvSpPr>
        <p:spPr>
          <a:xfrm>
            <a:off x="6012160" y="4365104"/>
            <a:ext cx="504056"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屈折矢印 20"/>
          <p:cNvSpPr/>
          <p:nvPr/>
        </p:nvSpPr>
        <p:spPr>
          <a:xfrm flipH="1">
            <a:off x="827584" y="4149080"/>
            <a:ext cx="1944216" cy="1584176"/>
          </a:xfrm>
          <a:prstGeom prst="bentUpArrow">
            <a:avLst>
              <a:gd name="adj1" fmla="val 42885"/>
              <a:gd name="adj2" fmla="val 25000"/>
              <a:gd name="adj3" fmla="val 25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在宅中の補償の取扱</a:t>
            </a:r>
            <a:endParaRPr kumimoji="1" lang="ja-JP" altLang="en-US" dirty="0">
              <a:solidFill>
                <a:schemeClr val="tx1">
                  <a:lumMod val="95000"/>
                  <a:lumOff val="5000"/>
                </a:schemeClr>
              </a:solidFill>
            </a:endParaRPr>
          </a:p>
        </p:txBody>
      </p:sp>
      <p:sp>
        <p:nvSpPr>
          <p:cNvPr id="22" name="左矢印 21"/>
          <p:cNvSpPr/>
          <p:nvPr/>
        </p:nvSpPr>
        <p:spPr>
          <a:xfrm flipH="1">
            <a:off x="6084168" y="1340768"/>
            <a:ext cx="3059832" cy="1204712"/>
          </a:xfrm>
          <a:prstGeom prst="leftArrow">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鉄道定期券類似の</a:t>
            </a:r>
            <a:endParaRPr kumimoji="1" lang="en-US" altLang="ja-JP" dirty="0" smtClean="0">
              <a:solidFill>
                <a:schemeClr val="tx1"/>
              </a:solidFill>
            </a:endParaRPr>
          </a:p>
          <a:p>
            <a:pPr algn="ctr"/>
            <a:r>
              <a:rPr lang="ja-JP" altLang="en-US" dirty="0" smtClean="0">
                <a:solidFill>
                  <a:schemeClr val="tx1"/>
                </a:solidFill>
              </a:rPr>
              <a:t>タクシー定期券への発展</a:t>
            </a:r>
            <a:endParaRPr kumimoji="1" lang="ja-JP" altLang="en-US" dirty="0">
              <a:solidFill>
                <a:schemeClr val="tx1"/>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a:bodyPr>
          <a:lstStyle/>
          <a:p>
            <a:r>
              <a:rPr lang="ja-JP" altLang="en-US" dirty="0" smtClean="0"/>
              <a:t>夢の３ＰＨＬ商品（人生保障旅行）</a:t>
            </a:r>
            <a:endParaRPr kumimoji="1" lang="ja-JP" altLang="en-US" dirty="0"/>
          </a:p>
        </p:txBody>
      </p:sp>
      <p:sp>
        <p:nvSpPr>
          <p:cNvPr id="4" name="正方形/長方形 3"/>
          <p:cNvSpPr/>
          <p:nvPr/>
        </p:nvSpPr>
        <p:spPr>
          <a:xfrm>
            <a:off x="755576" y="3068960"/>
            <a:ext cx="1800200"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800" dirty="0" smtClean="0">
                <a:solidFill>
                  <a:schemeClr val="tx1">
                    <a:lumMod val="95000"/>
                    <a:lumOff val="5000"/>
                  </a:schemeClr>
                </a:solidFill>
              </a:rPr>
              <a:t>居所</a:t>
            </a:r>
            <a:endParaRPr kumimoji="1" lang="ja-JP" altLang="en-US" sz="4800" dirty="0">
              <a:solidFill>
                <a:schemeClr val="tx1">
                  <a:lumMod val="95000"/>
                  <a:lumOff val="5000"/>
                </a:schemeClr>
              </a:solidFill>
            </a:endParaRPr>
          </a:p>
        </p:txBody>
      </p:sp>
      <p:sp>
        <p:nvSpPr>
          <p:cNvPr id="5" name="正方形/長方形 4"/>
          <p:cNvSpPr/>
          <p:nvPr/>
        </p:nvSpPr>
        <p:spPr>
          <a:xfrm>
            <a:off x="6516216" y="3140968"/>
            <a:ext cx="2016224"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800" dirty="0" smtClean="0">
                <a:solidFill>
                  <a:schemeClr val="tx1">
                    <a:lumMod val="95000"/>
                    <a:lumOff val="5000"/>
                  </a:schemeClr>
                </a:solidFill>
              </a:rPr>
              <a:t>宿所</a:t>
            </a:r>
            <a:endParaRPr kumimoji="1" lang="ja-JP" altLang="en-US" sz="4800" dirty="0">
              <a:solidFill>
                <a:schemeClr val="tx1">
                  <a:lumMod val="95000"/>
                  <a:lumOff val="5000"/>
                </a:schemeClr>
              </a:solidFill>
            </a:endParaRPr>
          </a:p>
        </p:txBody>
      </p:sp>
      <p:sp>
        <p:nvSpPr>
          <p:cNvPr id="8" name="下カーブ矢印 7"/>
          <p:cNvSpPr/>
          <p:nvPr/>
        </p:nvSpPr>
        <p:spPr>
          <a:xfrm>
            <a:off x="2555776" y="3356992"/>
            <a:ext cx="4032448" cy="22746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下カーブ矢印 8"/>
          <p:cNvSpPr/>
          <p:nvPr/>
        </p:nvSpPr>
        <p:spPr>
          <a:xfrm rot="10800000">
            <a:off x="2555776" y="3645024"/>
            <a:ext cx="3960440" cy="8345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1" name="テキスト ボックス 10"/>
          <p:cNvSpPr txBox="1"/>
          <p:nvPr/>
        </p:nvSpPr>
        <p:spPr>
          <a:xfrm>
            <a:off x="1115616" y="4798893"/>
            <a:ext cx="7128792" cy="646331"/>
          </a:xfrm>
          <a:prstGeom prst="rect">
            <a:avLst/>
          </a:prstGeom>
          <a:noFill/>
          <a:ln>
            <a:solidFill>
              <a:schemeClr val="tx1">
                <a:lumMod val="95000"/>
                <a:lumOff val="5000"/>
              </a:schemeClr>
            </a:solidFill>
            <a:prstDash val="dash"/>
          </a:ln>
        </p:spPr>
        <p:txBody>
          <a:bodyPr wrap="square" rtlCol="0">
            <a:spAutoFit/>
          </a:bodyPr>
          <a:lstStyle/>
          <a:p>
            <a:pPr algn="ctr"/>
            <a:r>
              <a:rPr kumimoji="1" lang="ja-JP" altLang="en-US" sz="3600" dirty="0" smtClean="0"/>
              <a:t>「人流」保証責任　旅程概念の終焉</a:t>
            </a:r>
            <a:endParaRPr kumimoji="1" lang="ja-JP" altLang="en-US" sz="3600" dirty="0"/>
          </a:p>
        </p:txBody>
      </p:sp>
      <p:sp>
        <p:nvSpPr>
          <p:cNvPr id="12" name="テキスト ボックス 11"/>
          <p:cNvSpPr txBox="1"/>
          <p:nvPr/>
        </p:nvSpPr>
        <p:spPr>
          <a:xfrm>
            <a:off x="1403648" y="5734997"/>
            <a:ext cx="6552728" cy="646331"/>
          </a:xfrm>
          <a:prstGeom prst="rect">
            <a:avLst/>
          </a:prstGeom>
          <a:noFill/>
          <a:ln>
            <a:solidFill>
              <a:schemeClr val="tx1">
                <a:lumMod val="95000"/>
                <a:lumOff val="5000"/>
              </a:schemeClr>
            </a:solidFill>
            <a:prstDash val="dash"/>
          </a:ln>
        </p:spPr>
        <p:txBody>
          <a:bodyPr wrap="square" rtlCol="0">
            <a:spAutoFit/>
          </a:bodyPr>
          <a:lstStyle/>
          <a:p>
            <a:pPr algn="ctr"/>
            <a:r>
              <a:rPr kumimoji="1" lang="ja-JP" altLang="en-US" sz="3600" dirty="0" smtClean="0"/>
              <a:t>「特別」補償責任</a:t>
            </a:r>
            <a:endParaRPr kumimoji="1" lang="ja-JP" altLang="en-US" sz="3600" dirty="0"/>
          </a:p>
        </p:txBody>
      </p:sp>
      <p:sp>
        <p:nvSpPr>
          <p:cNvPr id="13" name="テキスト ボックス 12"/>
          <p:cNvSpPr txBox="1"/>
          <p:nvPr/>
        </p:nvSpPr>
        <p:spPr>
          <a:xfrm>
            <a:off x="323528" y="1484784"/>
            <a:ext cx="3240360" cy="646331"/>
          </a:xfrm>
          <a:prstGeom prst="rect">
            <a:avLst/>
          </a:prstGeom>
          <a:noFill/>
          <a:ln>
            <a:solidFill>
              <a:schemeClr val="tx1">
                <a:lumMod val="95000"/>
                <a:lumOff val="5000"/>
              </a:schemeClr>
            </a:solidFill>
            <a:prstDash val="dash"/>
          </a:ln>
        </p:spPr>
        <p:txBody>
          <a:bodyPr wrap="square" rtlCol="0">
            <a:spAutoFit/>
          </a:bodyPr>
          <a:lstStyle/>
          <a:p>
            <a:r>
              <a:rPr kumimoji="1" lang="ja-JP" altLang="en-US" sz="3600" dirty="0" smtClean="0"/>
              <a:t>月極定額料金</a:t>
            </a:r>
            <a:endParaRPr kumimoji="1" lang="ja-JP" altLang="en-US" sz="3600" dirty="0"/>
          </a:p>
        </p:txBody>
      </p:sp>
      <p:sp>
        <p:nvSpPr>
          <p:cNvPr id="14" name="下カーブ矢印 13"/>
          <p:cNvSpPr/>
          <p:nvPr/>
        </p:nvSpPr>
        <p:spPr>
          <a:xfrm>
            <a:off x="2483768" y="3789040"/>
            <a:ext cx="4032448" cy="22746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下カーブ矢印 14"/>
          <p:cNvSpPr/>
          <p:nvPr/>
        </p:nvSpPr>
        <p:spPr>
          <a:xfrm rot="10800000">
            <a:off x="2483768" y="4077072"/>
            <a:ext cx="3960440" cy="8345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6" name="下カーブ矢印 15"/>
          <p:cNvSpPr/>
          <p:nvPr/>
        </p:nvSpPr>
        <p:spPr>
          <a:xfrm>
            <a:off x="2483769" y="4281653"/>
            <a:ext cx="4032448" cy="22746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7" name="下カーブ矢印 16"/>
          <p:cNvSpPr/>
          <p:nvPr/>
        </p:nvSpPr>
        <p:spPr>
          <a:xfrm rot="10800000">
            <a:off x="2483769" y="4569685"/>
            <a:ext cx="3960440" cy="8345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8" name="下カーブ矢印 17"/>
          <p:cNvSpPr/>
          <p:nvPr/>
        </p:nvSpPr>
        <p:spPr>
          <a:xfrm>
            <a:off x="2483768" y="2924944"/>
            <a:ext cx="4032448" cy="22746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9" name="下カーブ矢印 18"/>
          <p:cNvSpPr/>
          <p:nvPr/>
        </p:nvSpPr>
        <p:spPr>
          <a:xfrm rot="10800000">
            <a:off x="2483768" y="3212976"/>
            <a:ext cx="3960440" cy="8345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3" name="正方形/長方形 22"/>
          <p:cNvSpPr/>
          <p:nvPr/>
        </p:nvSpPr>
        <p:spPr>
          <a:xfrm>
            <a:off x="3131840" y="2276872"/>
            <a:ext cx="2808312" cy="864096"/>
          </a:xfrm>
          <a:prstGeom prst="rect">
            <a:avLst/>
          </a:prstGeom>
          <a:noFill/>
          <a:ln>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800" dirty="0" smtClean="0">
                <a:solidFill>
                  <a:schemeClr val="tx1">
                    <a:lumMod val="95000"/>
                    <a:lumOff val="5000"/>
                  </a:schemeClr>
                </a:solidFill>
              </a:rPr>
              <a:t>観光活動</a:t>
            </a:r>
            <a:endParaRPr kumimoji="1" lang="ja-JP" altLang="en-US" sz="4800" dirty="0">
              <a:solidFill>
                <a:schemeClr val="tx1">
                  <a:lumMod val="95000"/>
                  <a:lumOff val="5000"/>
                </a:schemeClr>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Wearable</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Through location information by smart-phone, it is made to allow the big data analysis of human logistics information. Moreover, through progress in wearable devices, it would become to be possible to grasp the body and the brain reaction against tourist resource in real time. The deployment of the future of regional tourism policy research, with the help of a wearable device, or would not exist at that to discover the tourist culture gene.</a:t>
            </a:r>
            <a:endParaRPr lang="ja-JP" altLang="ja-JP" dirty="0" smtClean="0"/>
          </a:p>
          <a:p>
            <a:endParaRPr kumimoji="1" lang="ja-JP"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円/楕円 4"/>
          <p:cNvSpPr/>
          <p:nvPr/>
        </p:nvSpPr>
        <p:spPr>
          <a:xfrm>
            <a:off x="35496" y="0"/>
            <a:ext cx="6120680" cy="227687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3200" dirty="0" smtClean="0">
                <a:solidFill>
                  <a:schemeClr val="tx1"/>
                </a:solidFill>
              </a:rPr>
              <a:t>Human attributes</a:t>
            </a:r>
            <a:r>
              <a:rPr kumimoji="1" lang="ja-JP" altLang="en-US" sz="3200" dirty="0" smtClean="0">
                <a:solidFill>
                  <a:schemeClr val="tx1"/>
                </a:solidFill>
              </a:rPr>
              <a:t>・</a:t>
            </a:r>
            <a:r>
              <a:rPr lang="en-US" altLang="ja-JP" sz="3200" dirty="0" smtClean="0">
                <a:solidFill>
                  <a:schemeClr val="tx1"/>
                </a:solidFill>
              </a:rPr>
              <a:t>The data on the move</a:t>
            </a:r>
            <a:endParaRPr kumimoji="1" lang="en-US" altLang="ja-JP" sz="3200" dirty="0" smtClean="0">
              <a:solidFill>
                <a:schemeClr val="tx1"/>
              </a:solidFill>
            </a:endParaRPr>
          </a:p>
          <a:p>
            <a:pPr fontAlgn="t"/>
            <a:r>
              <a:rPr lang="ja-JP" altLang="en-US" sz="4400" dirty="0" smtClean="0">
                <a:solidFill>
                  <a:schemeClr val="tx1"/>
                </a:solidFill>
              </a:rPr>
              <a:t>（</a:t>
            </a:r>
            <a:r>
              <a:rPr lang="en-US" altLang="ja-JP" sz="2800" dirty="0" smtClean="0">
                <a:solidFill>
                  <a:schemeClr val="tx1">
                    <a:lumMod val="95000"/>
                    <a:lumOff val="5000"/>
                  </a:schemeClr>
                </a:solidFill>
              </a:rPr>
              <a:t>specified large number</a:t>
            </a:r>
            <a:r>
              <a:rPr lang="ja-JP" altLang="en-US" sz="4400" dirty="0" smtClean="0">
                <a:solidFill>
                  <a:schemeClr val="tx1"/>
                </a:solidFill>
              </a:rPr>
              <a:t>）</a:t>
            </a:r>
            <a:endParaRPr kumimoji="1" lang="ja-JP" altLang="en-US" sz="4400" dirty="0">
              <a:solidFill>
                <a:schemeClr val="tx1"/>
              </a:solidFill>
            </a:endParaRPr>
          </a:p>
        </p:txBody>
      </p:sp>
      <p:sp>
        <p:nvSpPr>
          <p:cNvPr id="7" name="円/楕円 6"/>
          <p:cNvSpPr/>
          <p:nvPr/>
        </p:nvSpPr>
        <p:spPr>
          <a:xfrm>
            <a:off x="35496" y="4581128"/>
            <a:ext cx="6012160" cy="227687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3600" dirty="0" smtClean="0">
                <a:solidFill>
                  <a:schemeClr val="tx1"/>
                </a:solidFill>
              </a:rPr>
              <a:t>Reaction data to the tourism resources</a:t>
            </a:r>
            <a:endParaRPr kumimoji="1" lang="en-US" altLang="ja-JP" sz="3600" dirty="0" smtClean="0">
              <a:solidFill>
                <a:schemeClr val="tx1"/>
              </a:solidFill>
            </a:endParaRPr>
          </a:p>
          <a:p>
            <a:pPr algn="ctr"/>
            <a:r>
              <a:rPr kumimoji="1" lang="ja-JP" altLang="en-US" sz="3600" dirty="0" smtClean="0">
                <a:solidFill>
                  <a:schemeClr val="tx1"/>
                </a:solidFill>
              </a:rPr>
              <a:t>（</a:t>
            </a:r>
            <a:r>
              <a:rPr lang="en-US" altLang="ja-JP" sz="3600" dirty="0" smtClean="0">
                <a:solidFill>
                  <a:schemeClr val="tx1"/>
                </a:solidFill>
              </a:rPr>
              <a:t> Objective response information </a:t>
            </a:r>
            <a:r>
              <a:rPr kumimoji="1" lang="ja-JP" altLang="en-US" sz="3600" dirty="0" smtClean="0">
                <a:solidFill>
                  <a:schemeClr val="tx1"/>
                </a:solidFill>
              </a:rPr>
              <a:t>）</a:t>
            </a:r>
            <a:endParaRPr kumimoji="1" lang="ja-JP" altLang="en-US" sz="3600" dirty="0">
              <a:solidFill>
                <a:schemeClr val="tx1"/>
              </a:solidFill>
            </a:endParaRPr>
          </a:p>
        </p:txBody>
      </p:sp>
      <p:sp>
        <p:nvSpPr>
          <p:cNvPr id="9" name="円/楕円 8"/>
          <p:cNvSpPr/>
          <p:nvPr/>
        </p:nvSpPr>
        <p:spPr>
          <a:xfrm>
            <a:off x="5508104" y="764704"/>
            <a:ext cx="1656184" cy="590465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en-US" altLang="ja-JP" sz="3600" dirty="0" smtClean="0">
                <a:solidFill>
                  <a:schemeClr val="tx1"/>
                </a:solidFill>
              </a:rPr>
              <a:t>Science of </a:t>
            </a:r>
          </a:p>
          <a:p>
            <a:pPr algn="ctr"/>
            <a:r>
              <a:rPr lang="en-US" altLang="ja-JP" sz="3600" dirty="0" smtClean="0">
                <a:solidFill>
                  <a:schemeClr val="tx1"/>
                </a:solidFill>
              </a:rPr>
              <a:t>the evaluation</a:t>
            </a:r>
          </a:p>
          <a:p>
            <a:pPr algn="ctr"/>
            <a:r>
              <a:rPr lang="en-US" altLang="ja-JP" sz="3600" dirty="0" smtClean="0">
                <a:solidFill>
                  <a:schemeClr val="tx1"/>
                </a:solidFill>
              </a:rPr>
              <a:t> of tourism resources</a:t>
            </a:r>
            <a:endParaRPr kumimoji="1" lang="ja-JP" altLang="en-US" sz="3600" dirty="0">
              <a:solidFill>
                <a:schemeClr val="tx1"/>
              </a:solidFill>
            </a:endParaRPr>
          </a:p>
        </p:txBody>
      </p:sp>
      <p:sp>
        <p:nvSpPr>
          <p:cNvPr id="12" name="三方向矢印 11"/>
          <p:cNvSpPr/>
          <p:nvPr/>
        </p:nvSpPr>
        <p:spPr>
          <a:xfrm rot="5400000">
            <a:off x="3563888" y="2564904"/>
            <a:ext cx="2160240" cy="1728192"/>
          </a:xfrm>
          <a:prstGeom prst="leftRightUpArrow">
            <a:avLst/>
          </a:prstGeom>
          <a:noFill/>
          <a:ln>
            <a:solidFill>
              <a:schemeClr val="tx1">
                <a:lumMod val="95000"/>
                <a:lumOff val="5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星 7 13"/>
          <p:cNvSpPr/>
          <p:nvPr/>
        </p:nvSpPr>
        <p:spPr>
          <a:xfrm>
            <a:off x="467544" y="2348880"/>
            <a:ext cx="3600400" cy="2376264"/>
          </a:xfrm>
          <a:prstGeom prst="star7">
            <a:avLst/>
          </a:prstGeom>
          <a:noFill/>
          <a:ln w="76200">
            <a:solidFill>
              <a:srgbClr val="FF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3600" dirty="0" smtClean="0">
                <a:solidFill>
                  <a:srgbClr val="FF0000"/>
                </a:solidFill>
              </a:rPr>
              <a:t>Use of wearable device</a:t>
            </a:r>
            <a:endParaRPr kumimoji="1" lang="ja-JP" altLang="en-US" sz="3600" dirty="0">
              <a:solidFill>
                <a:srgbClr val="FF0000"/>
              </a:solidFill>
            </a:endParaRPr>
          </a:p>
        </p:txBody>
      </p:sp>
      <p:sp>
        <p:nvSpPr>
          <p:cNvPr id="11" name="円/楕円 10"/>
          <p:cNvSpPr/>
          <p:nvPr/>
        </p:nvSpPr>
        <p:spPr>
          <a:xfrm>
            <a:off x="7668344" y="0"/>
            <a:ext cx="1368152" cy="7101408"/>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en-US" altLang="ja-JP" sz="4000" dirty="0" smtClean="0">
                <a:solidFill>
                  <a:srgbClr val="FF0000"/>
                </a:solidFill>
              </a:rPr>
              <a:t>The discovery of Tourism- Culture</a:t>
            </a:r>
            <a:r>
              <a:rPr lang="ja-JP" altLang="en-US" sz="4000" dirty="0" smtClean="0">
                <a:solidFill>
                  <a:srgbClr val="FF0000"/>
                </a:solidFill>
              </a:rPr>
              <a:t>　</a:t>
            </a:r>
            <a:r>
              <a:rPr lang="en-US" altLang="ja-JP" sz="4000" dirty="0" smtClean="0">
                <a:solidFill>
                  <a:srgbClr val="FF0000"/>
                </a:solidFill>
              </a:rPr>
              <a:t>gene</a:t>
            </a:r>
            <a:endParaRPr kumimoji="1" lang="ja-JP" altLang="en-US" sz="4000" dirty="0">
              <a:solidFill>
                <a:srgbClr val="FF0000"/>
              </a:solidFill>
            </a:endParaRPr>
          </a:p>
        </p:txBody>
      </p:sp>
      <p:sp>
        <p:nvSpPr>
          <p:cNvPr id="13" name="右矢印 12"/>
          <p:cNvSpPr/>
          <p:nvPr/>
        </p:nvSpPr>
        <p:spPr>
          <a:xfrm>
            <a:off x="7092280" y="2584328"/>
            <a:ext cx="432048" cy="1852784"/>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実験結果</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hlinkClick r:id="rId3"/>
              </a:rPr>
              <a:t>https://youtu.be/Sq4M3nvX6Io</a:t>
            </a:r>
            <a:endParaRPr lang="en-US" altLang="ja-JP" dirty="0" smtClean="0"/>
          </a:p>
          <a:p>
            <a:endParaRPr kumimoji="1" lang="ja-JP"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692696"/>
            <a:ext cx="8229600" cy="3384376"/>
          </a:xfrm>
          <a:solidFill>
            <a:srgbClr val="FFFF00"/>
          </a:solidFill>
          <a:ln w="38100">
            <a:solidFill>
              <a:schemeClr val="tx1">
                <a:lumMod val="85000"/>
                <a:lumOff val="15000"/>
              </a:schemeClr>
            </a:solidFill>
          </a:ln>
        </p:spPr>
        <p:txBody>
          <a:bodyPr>
            <a:normAutofit/>
          </a:bodyPr>
          <a:lstStyle/>
          <a:p>
            <a:r>
              <a:rPr lang="en-US" altLang="ja-JP" sz="4800" dirty="0" smtClean="0"/>
              <a:t>Tourism Policy of  </a:t>
            </a:r>
            <a:br>
              <a:rPr lang="en-US" altLang="ja-JP" sz="4800" dirty="0" smtClean="0"/>
            </a:br>
            <a:r>
              <a:rPr lang="en-US" altLang="ja-JP" sz="4800" dirty="0" smtClean="0"/>
              <a:t>ex Imperial Japan</a:t>
            </a:r>
            <a:endParaRPr kumimoji="1" lang="ja-JP" altLang="en-US" sz="4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23528" y="260648"/>
            <a:ext cx="8820472" cy="1143000"/>
          </a:xfrm>
          <a:ln w="57150">
            <a:solidFill>
              <a:schemeClr val="tx1">
                <a:lumMod val="95000"/>
                <a:lumOff val="5000"/>
              </a:schemeClr>
            </a:solidFill>
          </a:ln>
        </p:spPr>
        <p:txBody>
          <a:bodyPr>
            <a:normAutofit fontScale="90000"/>
          </a:bodyPr>
          <a:lstStyle/>
          <a:p>
            <a:r>
              <a:rPr lang="en-US" altLang="ja-JP" dirty="0" smtClean="0"/>
              <a:t>Japan's situation in 1930 before and after</a:t>
            </a:r>
            <a:endParaRPr lang="ja-JP" altLang="en-US" dirty="0" smtClean="0"/>
          </a:p>
        </p:txBody>
      </p:sp>
      <p:sp>
        <p:nvSpPr>
          <p:cNvPr id="4099" name="Rectangle 3"/>
          <p:cNvSpPr>
            <a:spLocks noGrp="1" noChangeArrowheads="1"/>
          </p:cNvSpPr>
          <p:nvPr>
            <p:ph type="body" idx="1"/>
          </p:nvPr>
        </p:nvSpPr>
        <p:spPr>
          <a:xfrm>
            <a:off x="457200" y="1600200"/>
            <a:ext cx="8507288" cy="5257800"/>
          </a:xfrm>
        </p:spPr>
        <p:txBody>
          <a:bodyPr>
            <a:normAutofit lnSpcReduction="10000"/>
          </a:bodyPr>
          <a:lstStyle/>
          <a:p>
            <a:pPr>
              <a:lnSpc>
                <a:spcPct val="80000"/>
              </a:lnSpc>
            </a:pPr>
            <a:r>
              <a:rPr lang="en-US" altLang="ja-JP" sz="2800" dirty="0" smtClean="0"/>
              <a:t>1905</a:t>
            </a:r>
            <a:r>
              <a:rPr lang="ja-JP" altLang="en-US" sz="2800" dirty="0" smtClean="0"/>
              <a:t>　　</a:t>
            </a:r>
            <a:r>
              <a:rPr lang="en-US" altLang="ja-JP" sz="2800" dirty="0" smtClean="0"/>
              <a:t> Russo-Japanese War End</a:t>
            </a:r>
            <a:endParaRPr lang="ja-JP" altLang="en-US" sz="2800" dirty="0" smtClean="0"/>
          </a:p>
          <a:p>
            <a:pPr>
              <a:lnSpc>
                <a:spcPct val="80000"/>
              </a:lnSpc>
            </a:pPr>
            <a:r>
              <a:rPr lang="en-US" altLang="ja-JP" sz="2800" dirty="0" smtClean="0"/>
              <a:t>1915</a:t>
            </a:r>
            <a:r>
              <a:rPr lang="ja-JP" altLang="en-US" sz="2800" dirty="0" smtClean="0"/>
              <a:t>　　</a:t>
            </a:r>
            <a:r>
              <a:rPr lang="en-US" altLang="ja-JP" sz="2800" dirty="0" smtClean="0"/>
              <a:t> First World War</a:t>
            </a:r>
            <a:endParaRPr lang="ja-JP" altLang="en-US" sz="2800" dirty="0" smtClean="0"/>
          </a:p>
          <a:p>
            <a:pPr>
              <a:lnSpc>
                <a:spcPct val="80000"/>
              </a:lnSpc>
            </a:pPr>
            <a:r>
              <a:rPr lang="en-US" altLang="ja-JP" sz="2800" dirty="0" smtClean="0"/>
              <a:t>1922</a:t>
            </a:r>
            <a:r>
              <a:rPr lang="ja-JP" altLang="en-US" sz="2800" dirty="0" smtClean="0"/>
              <a:t>　　</a:t>
            </a:r>
            <a:r>
              <a:rPr lang="en-US" altLang="ja-JP" sz="2800" dirty="0" smtClean="0"/>
              <a:t> Washington Naval Disarmament Treaty</a:t>
            </a:r>
            <a:endParaRPr lang="ja-JP" altLang="en-US" sz="2800" dirty="0" smtClean="0"/>
          </a:p>
          <a:p>
            <a:pPr>
              <a:lnSpc>
                <a:spcPct val="80000"/>
              </a:lnSpc>
            </a:pPr>
            <a:r>
              <a:rPr lang="en-US" altLang="ja-JP" sz="2800" dirty="0" smtClean="0"/>
              <a:t>1923</a:t>
            </a:r>
            <a:r>
              <a:rPr lang="ja-JP" altLang="en-US" sz="2800" dirty="0" smtClean="0"/>
              <a:t>　　</a:t>
            </a:r>
            <a:r>
              <a:rPr lang="en-US" altLang="ja-JP" sz="2800" dirty="0" smtClean="0"/>
              <a:t> Great Metropolitan Area Earthquake </a:t>
            </a:r>
            <a:r>
              <a:rPr lang="ja-JP" altLang="en-US" sz="2800" dirty="0" smtClean="0"/>
              <a:t>　</a:t>
            </a:r>
            <a:endParaRPr lang="en-US" altLang="ja-JP" sz="2800" dirty="0" smtClean="0"/>
          </a:p>
          <a:p>
            <a:pPr>
              <a:lnSpc>
                <a:spcPct val="80000"/>
              </a:lnSpc>
            </a:pPr>
            <a:r>
              <a:rPr lang="en-US" altLang="ja-JP" sz="2800" dirty="0" smtClean="0"/>
              <a:t>1925       Universal suffrage</a:t>
            </a:r>
          </a:p>
          <a:p>
            <a:pPr>
              <a:lnSpc>
                <a:spcPct val="80000"/>
              </a:lnSpc>
            </a:pPr>
            <a:r>
              <a:rPr lang="en-US" altLang="ja-JP" sz="2800" dirty="0" smtClean="0">
                <a:solidFill>
                  <a:srgbClr val="FF0000"/>
                </a:solidFill>
              </a:rPr>
              <a:t>1929</a:t>
            </a:r>
            <a:r>
              <a:rPr lang="ja-JP" altLang="en-US" sz="2800" dirty="0" smtClean="0"/>
              <a:t>　　</a:t>
            </a:r>
            <a:r>
              <a:rPr lang="en-US" altLang="ja-JP" sz="2800" dirty="0" smtClean="0">
                <a:solidFill>
                  <a:srgbClr val="FF0000"/>
                </a:solidFill>
              </a:rPr>
              <a:t> National Treasure Preservation Act</a:t>
            </a:r>
            <a:endParaRPr lang="ja-JP" altLang="en-US" sz="2800" dirty="0" smtClean="0">
              <a:solidFill>
                <a:srgbClr val="FF0000"/>
              </a:solidFill>
            </a:endParaRPr>
          </a:p>
          <a:p>
            <a:pPr>
              <a:lnSpc>
                <a:spcPct val="80000"/>
              </a:lnSpc>
            </a:pPr>
            <a:r>
              <a:rPr lang="ja-JP" altLang="en-US" sz="2800" dirty="0" smtClean="0"/>
              <a:t>　　　　　</a:t>
            </a:r>
            <a:r>
              <a:rPr lang="en-US" altLang="ja-JP" sz="2800" dirty="0" smtClean="0"/>
              <a:t> World depression</a:t>
            </a:r>
            <a:endParaRPr lang="ja-JP" altLang="en-US" sz="2800" dirty="0" smtClean="0"/>
          </a:p>
          <a:p>
            <a:pPr>
              <a:lnSpc>
                <a:spcPct val="80000"/>
              </a:lnSpc>
            </a:pPr>
            <a:r>
              <a:rPr lang="en-US" altLang="ja-JP" sz="2800" dirty="0" smtClean="0">
                <a:solidFill>
                  <a:srgbClr val="FF0000"/>
                </a:solidFill>
              </a:rPr>
              <a:t>1930</a:t>
            </a:r>
            <a:r>
              <a:rPr lang="ja-JP" altLang="en-US" sz="2800" dirty="0" smtClean="0"/>
              <a:t>　　</a:t>
            </a:r>
            <a:r>
              <a:rPr lang="en-US" altLang="ja-JP" sz="2800" dirty="0" smtClean="0">
                <a:solidFill>
                  <a:srgbClr val="FF0000"/>
                </a:solidFill>
              </a:rPr>
              <a:t>Board of Tourist Industry</a:t>
            </a:r>
            <a:r>
              <a:rPr lang="ja-JP" altLang="en-US" sz="2800" dirty="0" err="1" smtClean="0"/>
              <a:t>、</a:t>
            </a:r>
            <a:r>
              <a:rPr lang="en-US" altLang="ja-JP" sz="2800" dirty="0" smtClean="0"/>
              <a:t> Trade Department</a:t>
            </a:r>
          </a:p>
          <a:p>
            <a:pPr>
              <a:lnSpc>
                <a:spcPct val="80000"/>
              </a:lnSpc>
            </a:pPr>
            <a:r>
              <a:rPr lang="ja-JP" altLang="en-US" sz="2800" dirty="0" smtClean="0"/>
              <a:t>　　　　　</a:t>
            </a:r>
            <a:r>
              <a:rPr lang="en-US" altLang="ja-JP" sz="2800" dirty="0" smtClean="0"/>
              <a:t> Kyoto City Tourism Division</a:t>
            </a:r>
            <a:endParaRPr lang="ja-JP" altLang="en-US" sz="2800" dirty="0" smtClean="0"/>
          </a:p>
          <a:p>
            <a:pPr>
              <a:lnSpc>
                <a:spcPct val="80000"/>
              </a:lnSpc>
            </a:pPr>
            <a:r>
              <a:rPr lang="ja-JP" altLang="en-US" sz="2800" dirty="0" smtClean="0"/>
              <a:t>　　　　　</a:t>
            </a:r>
            <a:r>
              <a:rPr lang="en-US" altLang="ja-JP" sz="2800" dirty="0" smtClean="0"/>
              <a:t> London Naval Disarmament Treaty </a:t>
            </a:r>
            <a:r>
              <a:rPr lang="ja-JP" altLang="en-US" sz="2800" dirty="0" smtClean="0"/>
              <a:t>　</a:t>
            </a:r>
            <a:endParaRPr lang="en-US" altLang="ja-JP" sz="2800" dirty="0" smtClean="0"/>
          </a:p>
          <a:p>
            <a:pPr>
              <a:lnSpc>
                <a:spcPct val="80000"/>
              </a:lnSpc>
            </a:pPr>
            <a:r>
              <a:rPr lang="en-US" altLang="ja-JP" sz="2800" dirty="0" smtClean="0"/>
              <a:t>                Export release of gold </a:t>
            </a:r>
          </a:p>
          <a:p>
            <a:pPr>
              <a:lnSpc>
                <a:spcPct val="80000"/>
              </a:lnSpc>
            </a:pPr>
            <a:r>
              <a:rPr lang="en-US" altLang="ja-JP" sz="2800" dirty="0" smtClean="0">
                <a:solidFill>
                  <a:srgbClr val="FF0000"/>
                </a:solidFill>
              </a:rPr>
              <a:t>1931</a:t>
            </a:r>
            <a:r>
              <a:rPr lang="ja-JP" altLang="en-US" sz="2800" dirty="0" smtClean="0"/>
              <a:t>　　</a:t>
            </a:r>
            <a:r>
              <a:rPr lang="en-US" altLang="ja-JP" sz="2800" dirty="0" smtClean="0"/>
              <a:t> </a:t>
            </a:r>
            <a:r>
              <a:rPr lang="en-US" altLang="ja-JP" sz="2800" dirty="0" smtClean="0">
                <a:solidFill>
                  <a:srgbClr val="FF0000"/>
                </a:solidFill>
              </a:rPr>
              <a:t>National Parks Law </a:t>
            </a:r>
            <a:r>
              <a:rPr lang="ja-JP" altLang="en-US" sz="2800" dirty="0" smtClean="0"/>
              <a:t>　</a:t>
            </a:r>
            <a:r>
              <a:rPr lang="en-US" altLang="ja-JP" sz="2800" dirty="0" smtClean="0"/>
              <a:t> Gold export re-ban</a:t>
            </a:r>
            <a:endParaRPr lang="ja-JP" altLang="en-US" sz="2800" dirty="0" smtClean="0"/>
          </a:p>
          <a:p>
            <a:pPr>
              <a:lnSpc>
                <a:spcPct val="80000"/>
              </a:lnSpc>
            </a:pPr>
            <a:r>
              <a:rPr lang="ja-JP" altLang="en-US" sz="2800" dirty="0" smtClean="0"/>
              <a:t>　　　　　</a:t>
            </a:r>
            <a:r>
              <a:rPr lang="en-US" altLang="ja-JP" sz="2800" dirty="0" smtClean="0"/>
              <a:t> Manchurian Incident</a:t>
            </a:r>
            <a:endParaRPr lang="ja-JP" altLang="en-US" sz="28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76200">
            <a:solidFill>
              <a:schemeClr val="tx1">
                <a:lumMod val="95000"/>
                <a:lumOff val="5000"/>
              </a:schemeClr>
            </a:solidFill>
          </a:ln>
        </p:spPr>
        <p:txBody>
          <a:bodyPr>
            <a:normAutofit fontScale="90000"/>
          </a:bodyPr>
          <a:lstStyle/>
          <a:p>
            <a:r>
              <a:rPr kumimoji="1" lang="en-US" altLang="ja-JP" dirty="0" smtClean="0"/>
              <a:t>Board</a:t>
            </a:r>
            <a:r>
              <a:rPr kumimoji="1" lang="ja-JP" altLang="en-US" dirty="0" smtClean="0"/>
              <a:t>　</a:t>
            </a:r>
            <a:r>
              <a:rPr kumimoji="1" lang="en-US" altLang="ja-JP" dirty="0" smtClean="0"/>
              <a:t>of</a:t>
            </a:r>
            <a:r>
              <a:rPr kumimoji="1" lang="ja-JP" altLang="en-US" dirty="0" smtClean="0"/>
              <a:t>　</a:t>
            </a:r>
            <a:r>
              <a:rPr kumimoji="1" lang="en-US" altLang="ja-JP" dirty="0" smtClean="0"/>
              <a:t>Tourist</a:t>
            </a:r>
            <a:r>
              <a:rPr kumimoji="1" lang="ja-JP" altLang="en-US" dirty="0" smtClean="0"/>
              <a:t>　</a:t>
            </a:r>
            <a:r>
              <a:rPr kumimoji="1" lang="en-US" altLang="ja-JP" dirty="0" smtClean="0"/>
              <a:t>Industry</a:t>
            </a:r>
            <a:br>
              <a:rPr kumimoji="1" lang="en-US" altLang="ja-JP" dirty="0" smtClean="0"/>
            </a:br>
            <a:r>
              <a:rPr lang="en-US" altLang="ja-JP" dirty="0" smtClean="0"/>
              <a:t>(1930)</a:t>
            </a:r>
            <a:endParaRPr kumimoji="1" lang="ja-JP" altLang="en-US" dirty="0"/>
          </a:p>
        </p:txBody>
      </p:sp>
      <p:sp>
        <p:nvSpPr>
          <p:cNvPr id="3" name="コンテンツ プレースホルダ 2"/>
          <p:cNvSpPr>
            <a:spLocks noGrp="1"/>
          </p:cNvSpPr>
          <p:nvPr>
            <p:ph idx="1"/>
          </p:nvPr>
        </p:nvSpPr>
        <p:spPr/>
        <p:txBody>
          <a:bodyPr>
            <a:normAutofit/>
          </a:bodyPr>
          <a:lstStyle/>
          <a:p>
            <a:r>
              <a:rPr kumimoji="1" lang="en-US" altLang="ja-JP" dirty="0" smtClean="0"/>
              <a:t>In English “Board</a:t>
            </a:r>
            <a:r>
              <a:rPr kumimoji="1" lang="ja-JP" altLang="en-US" dirty="0" smtClean="0"/>
              <a:t>　</a:t>
            </a:r>
            <a:r>
              <a:rPr kumimoji="1" lang="en-US" altLang="ja-JP" dirty="0" smtClean="0"/>
              <a:t>of</a:t>
            </a:r>
            <a:r>
              <a:rPr kumimoji="1" lang="ja-JP" altLang="en-US" dirty="0" smtClean="0"/>
              <a:t>　</a:t>
            </a:r>
            <a:r>
              <a:rPr kumimoji="1" lang="en-US" altLang="ja-JP" dirty="0" smtClean="0"/>
              <a:t>Tourist</a:t>
            </a:r>
            <a:r>
              <a:rPr kumimoji="1" lang="ja-JP" altLang="en-US" dirty="0" smtClean="0"/>
              <a:t>　</a:t>
            </a:r>
            <a:r>
              <a:rPr kumimoji="1" lang="en-US" altLang="ja-JP" dirty="0" smtClean="0"/>
              <a:t>Industry” not “International tourism Bureau”</a:t>
            </a:r>
          </a:p>
          <a:p>
            <a:r>
              <a:rPr lang="en-US" altLang="ja-JP" dirty="0" smtClean="0"/>
              <a:t>Not  using “Tourism”</a:t>
            </a:r>
            <a:r>
              <a:rPr lang="ja-JP" altLang="en-US" dirty="0" smtClean="0"/>
              <a:t>　</a:t>
            </a:r>
            <a:endParaRPr lang="en-US" altLang="ja-JP" dirty="0" smtClean="0"/>
          </a:p>
          <a:p>
            <a:r>
              <a:rPr lang="en-US" altLang="ja-JP" dirty="0" smtClean="0"/>
              <a:t>Not  using “International”</a:t>
            </a:r>
            <a:endParaRPr kumimoji="1" lang="en-US" altLang="ja-JP" dirty="0" smtClean="0"/>
          </a:p>
          <a:p>
            <a:r>
              <a:rPr lang="en-US" altLang="ja-JP" dirty="0" smtClean="0"/>
              <a:t>In Japanese,  “international” was used by Minister of railroad’s strong desire</a:t>
            </a:r>
          </a:p>
          <a:p>
            <a:r>
              <a:rPr kumimoji="1" lang="en-US" altLang="ja-JP" dirty="0" smtClean="0"/>
              <a:t>The original meaning of “</a:t>
            </a:r>
            <a:r>
              <a:rPr kumimoji="1" lang="en-US" altLang="ja-JP" dirty="0" err="1" smtClean="0"/>
              <a:t>kanko</a:t>
            </a:r>
            <a:r>
              <a:rPr kumimoji="1" lang="en-US" altLang="ja-JP" dirty="0" smtClean="0"/>
              <a:t>” was changed from “outbound” to “inbound”</a:t>
            </a:r>
            <a:endParaRPr kumimoji="1" lang="ja-JP"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91680" y="116632"/>
            <a:ext cx="6696744" cy="1080120"/>
          </a:xfrm>
          <a:ln w="57150">
            <a:solidFill>
              <a:schemeClr val="tx1">
                <a:lumMod val="95000"/>
                <a:lumOff val="5000"/>
              </a:schemeClr>
            </a:solidFill>
          </a:ln>
        </p:spPr>
        <p:txBody>
          <a:bodyPr>
            <a:normAutofit fontScale="90000"/>
          </a:bodyPr>
          <a:lstStyle/>
          <a:p>
            <a:r>
              <a:rPr lang="en-US" altLang="ja-JP" sz="3600" dirty="0" smtClean="0"/>
              <a:t>Deployment of postwar domestic tourism administration</a:t>
            </a:r>
            <a:endParaRPr kumimoji="1" lang="ja-JP" altLang="en-US" sz="3600" dirty="0"/>
          </a:p>
        </p:txBody>
      </p:sp>
      <p:sp>
        <p:nvSpPr>
          <p:cNvPr id="12" name="正方形/長方形 11"/>
          <p:cNvSpPr/>
          <p:nvPr/>
        </p:nvSpPr>
        <p:spPr>
          <a:xfrm>
            <a:off x="2699792" y="1412776"/>
            <a:ext cx="3528392" cy="122413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smtClean="0">
                <a:solidFill>
                  <a:schemeClr val="tx1">
                    <a:lumMod val="95000"/>
                    <a:lumOff val="5000"/>
                  </a:schemeClr>
                </a:solidFill>
              </a:rPr>
              <a:t>Recreation and sports administration</a:t>
            </a:r>
          </a:p>
          <a:p>
            <a:r>
              <a:rPr lang="en-US" altLang="ja-JP" sz="2000" b="1" dirty="0" smtClean="0">
                <a:solidFill>
                  <a:srgbClr val="FF0000"/>
                </a:solidFill>
              </a:rPr>
              <a:t>Cultural properties protection administration </a:t>
            </a:r>
            <a:r>
              <a:rPr lang="ja-JP" altLang="en-US" sz="2000" b="1" dirty="0" smtClean="0">
                <a:solidFill>
                  <a:srgbClr val="FF0000"/>
                </a:solidFill>
              </a:rPr>
              <a:t>（</a:t>
            </a:r>
            <a:r>
              <a:rPr lang="en-US" altLang="ja-JP" sz="2000" b="1" dirty="0" smtClean="0">
                <a:solidFill>
                  <a:srgbClr val="FF0000"/>
                </a:solidFill>
              </a:rPr>
              <a:t>for</a:t>
            </a:r>
            <a:r>
              <a:rPr lang="ja-JP" altLang="en-US" sz="2000" b="1" dirty="0" smtClean="0">
                <a:solidFill>
                  <a:srgbClr val="FF0000"/>
                </a:solidFill>
              </a:rPr>
              <a:t>　</a:t>
            </a:r>
            <a:r>
              <a:rPr lang="en-US" altLang="ja-JP" sz="2000" b="1" dirty="0" smtClean="0">
                <a:solidFill>
                  <a:srgbClr val="FF0000"/>
                </a:solidFill>
              </a:rPr>
              <a:t>foreigner</a:t>
            </a:r>
            <a:r>
              <a:rPr lang="ja-JP" altLang="en-US" sz="2000" b="1" dirty="0" smtClean="0">
                <a:solidFill>
                  <a:srgbClr val="FF0000"/>
                </a:solidFill>
              </a:rPr>
              <a:t>）</a:t>
            </a:r>
            <a:endParaRPr lang="en-US" altLang="ja-JP" sz="2000" b="1" dirty="0" smtClean="0">
              <a:solidFill>
                <a:schemeClr val="tx1">
                  <a:lumMod val="95000"/>
                  <a:lumOff val="5000"/>
                </a:schemeClr>
              </a:solidFill>
            </a:endParaRPr>
          </a:p>
        </p:txBody>
      </p:sp>
      <p:sp>
        <p:nvSpPr>
          <p:cNvPr id="32" name="正方形/長方形 31"/>
          <p:cNvSpPr/>
          <p:nvPr/>
        </p:nvSpPr>
        <p:spPr>
          <a:xfrm>
            <a:off x="2627784" y="3212976"/>
            <a:ext cx="2520280" cy="792088"/>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smtClean="0">
                <a:solidFill>
                  <a:schemeClr val="tx1">
                    <a:lumMod val="95000"/>
                    <a:lumOff val="5000"/>
                  </a:schemeClr>
                </a:solidFill>
              </a:rPr>
              <a:t>Inn and restaurant</a:t>
            </a:r>
          </a:p>
          <a:p>
            <a:pPr algn="ctr"/>
            <a:r>
              <a:rPr lang="en-US" altLang="ja-JP" sz="1600" b="1" dirty="0" smtClean="0">
                <a:solidFill>
                  <a:schemeClr val="tx1">
                    <a:lumMod val="95000"/>
                    <a:lumOff val="5000"/>
                  </a:schemeClr>
                </a:solidFill>
              </a:rPr>
              <a:t>administration</a:t>
            </a:r>
          </a:p>
        </p:txBody>
      </p:sp>
      <p:sp>
        <p:nvSpPr>
          <p:cNvPr id="33" name="正方形/長方形 32"/>
          <p:cNvSpPr/>
          <p:nvPr/>
        </p:nvSpPr>
        <p:spPr>
          <a:xfrm>
            <a:off x="2771800" y="5301208"/>
            <a:ext cx="2304256" cy="792088"/>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smtClean="0">
                <a:solidFill>
                  <a:srgbClr val="FF0000"/>
                </a:solidFill>
              </a:rPr>
              <a:t>International Tourist Hotel Improvement Act</a:t>
            </a:r>
          </a:p>
          <a:p>
            <a:pPr algn="ctr"/>
            <a:r>
              <a:rPr lang="ja-JP" altLang="en-US" sz="1600" b="1" dirty="0" smtClean="0">
                <a:solidFill>
                  <a:srgbClr val="FF0000"/>
                </a:solidFill>
              </a:rPr>
              <a:t>（</a:t>
            </a:r>
            <a:r>
              <a:rPr lang="en-US" altLang="ja-JP" sz="1600" b="1" dirty="0" smtClean="0">
                <a:solidFill>
                  <a:srgbClr val="FF0000"/>
                </a:solidFill>
              </a:rPr>
              <a:t>for</a:t>
            </a:r>
            <a:r>
              <a:rPr lang="ja-JP" altLang="en-US" sz="1600" b="1" dirty="0" smtClean="0">
                <a:solidFill>
                  <a:srgbClr val="FF0000"/>
                </a:solidFill>
              </a:rPr>
              <a:t>　</a:t>
            </a:r>
            <a:r>
              <a:rPr lang="en-US" altLang="ja-JP" sz="1600" b="1" dirty="0" smtClean="0">
                <a:solidFill>
                  <a:srgbClr val="FF0000"/>
                </a:solidFill>
              </a:rPr>
              <a:t>foreigner</a:t>
            </a:r>
            <a:r>
              <a:rPr lang="ja-JP" altLang="en-US" sz="1600" b="1" dirty="0" smtClean="0">
                <a:solidFill>
                  <a:srgbClr val="FF0000"/>
                </a:solidFill>
              </a:rPr>
              <a:t>）</a:t>
            </a:r>
            <a:endParaRPr lang="en-US" altLang="ja-JP" sz="1600" b="1" dirty="0" smtClean="0">
              <a:solidFill>
                <a:srgbClr val="FF0000"/>
              </a:solidFill>
            </a:endParaRPr>
          </a:p>
        </p:txBody>
      </p:sp>
      <p:sp>
        <p:nvSpPr>
          <p:cNvPr id="34" name="正方形/長方形 33"/>
          <p:cNvSpPr/>
          <p:nvPr/>
        </p:nvSpPr>
        <p:spPr>
          <a:xfrm>
            <a:off x="5868144" y="6237312"/>
            <a:ext cx="2304256" cy="504056"/>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lumMod val="95000"/>
                    <a:lumOff val="5000"/>
                  </a:schemeClr>
                </a:solidFill>
              </a:rPr>
              <a:t>Travel agency act</a:t>
            </a:r>
            <a:r>
              <a:rPr lang="ja-JP" altLang="en-US" sz="1600" dirty="0" smtClean="0">
                <a:solidFill>
                  <a:schemeClr val="tx1">
                    <a:lumMod val="95000"/>
                    <a:lumOff val="5000"/>
                  </a:schemeClr>
                </a:solidFill>
              </a:rPr>
              <a:t>　</a:t>
            </a:r>
            <a:endParaRPr kumimoji="1" lang="en-US" altLang="ja-JP" sz="1600" dirty="0" smtClean="0">
              <a:solidFill>
                <a:schemeClr val="tx1">
                  <a:lumMod val="95000"/>
                  <a:lumOff val="5000"/>
                </a:schemeClr>
              </a:solidFill>
            </a:endParaRPr>
          </a:p>
        </p:txBody>
      </p:sp>
      <p:sp>
        <p:nvSpPr>
          <p:cNvPr id="35" name="タイトル 1"/>
          <p:cNvSpPr txBox="1">
            <a:spLocks/>
          </p:cNvSpPr>
          <p:nvPr/>
        </p:nvSpPr>
        <p:spPr>
          <a:xfrm>
            <a:off x="323528" y="3140968"/>
            <a:ext cx="2016224" cy="936104"/>
          </a:xfrm>
          <a:prstGeom prst="rect">
            <a:avLst/>
          </a:prstGeom>
          <a:solidFill>
            <a:schemeClr val="accent6">
              <a:lumMod val="20000"/>
              <a:lumOff val="80000"/>
            </a:schemeClr>
          </a:solidFill>
          <a:ln w="57150">
            <a:solidFill>
              <a:schemeClr val="tx1">
                <a:lumMod val="95000"/>
                <a:lumOff val="5000"/>
              </a:schemeClr>
            </a:solidFill>
          </a:ln>
        </p:spPr>
        <p:txBody>
          <a:bodyPr vert="horz" lIns="91440" tIns="45720" rIns="91440" bIns="45720" rtlCol="0" anchor="ctr">
            <a:normAutofit fontScale="62500" lnSpcReduction="20000"/>
          </a:bodyPr>
          <a:lstStyle/>
          <a:p>
            <a:pPr lvl="0" algn="ctr">
              <a:spcBef>
                <a:spcPct val="0"/>
              </a:spcBef>
              <a:defRPr/>
            </a:pPr>
            <a:r>
              <a:rPr lang="en-US" altLang="ja-JP" sz="3600" dirty="0" smtClean="0">
                <a:latin typeface="+mj-lt"/>
                <a:ea typeface="+mj-ea"/>
                <a:cs typeface="+mj-cs"/>
              </a:rPr>
              <a:t>welfare administration</a:t>
            </a:r>
            <a:endParaRPr kumimoji="1" lang="ja-JP" altLang="en-US" sz="3600" b="0" i="0" u="none" strike="noStrike" kern="1200" cap="none" spc="0" normalizeH="0" baseline="0" noProof="0" dirty="0">
              <a:ln>
                <a:noFill/>
              </a:ln>
              <a:solidFill>
                <a:schemeClr val="tx1"/>
              </a:solidFill>
              <a:effectLst/>
              <a:uLnTx/>
              <a:uFillTx/>
              <a:latin typeface="+mj-lt"/>
              <a:ea typeface="+mj-ea"/>
              <a:cs typeface="+mj-cs"/>
            </a:endParaRPr>
          </a:p>
        </p:txBody>
      </p:sp>
      <p:sp>
        <p:nvSpPr>
          <p:cNvPr id="36" name="タイトル 1"/>
          <p:cNvSpPr txBox="1">
            <a:spLocks/>
          </p:cNvSpPr>
          <p:nvPr/>
        </p:nvSpPr>
        <p:spPr>
          <a:xfrm>
            <a:off x="395536" y="5589240"/>
            <a:ext cx="2016224" cy="936104"/>
          </a:xfrm>
          <a:prstGeom prst="rect">
            <a:avLst/>
          </a:prstGeom>
          <a:solidFill>
            <a:schemeClr val="accent5">
              <a:lumMod val="20000"/>
              <a:lumOff val="80000"/>
            </a:schemeClr>
          </a:solidFill>
          <a:ln w="57150">
            <a:solidFill>
              <a:schemeClr val="tx1">
                <a:lumMod val="95000"/>
                <a:lumOff val="5000"/>
              </a:schemeClr>
            </a:solidFill>
          </a:ln>
        </p:spPr>
        <p:txBody>
          <a:bodyPr vert="horz" lIns="91440" tIns="45720" rIns="91440" bIns="45720" rtlCol="0" anchor="ctr">
            <a:normAutofit fontScale="62500" lnSpcReduction="20000"/>
          </a:bodyPr>
          <a:lstStyle/>
          <a:p>
            <a:pPr lvl="0" algn="ctr">
              <a:spcBef>
                <a:spcPct val="0"/>
              </a:spcBef>
              <a:defRPr/>
            </a:pPr>
            <a:r>
              <a:rPr lang="en-US" altLang="ja-JP" sz="3600" dirty="0" smtClean="0">
                <a:latin typeface="+mj-lt"/>
                <a:ea typeface="+mj-ea"/>
                <a:cs typeface="+mj-cs"/>
              </a:rPr>
              <a:t>International</a:t>
            </a:r>
            <a:r>
              <a:rPr lang="ja-JP" altLang="en-US" sz="3600" dirty="0" smtClean="0">
                <a:latin typeface="+mj-lt"/>
                <a:ea typeface="+mj-ea"/>
                <a:cs typeface="+mj-cs"/>
              </a:rPr>
              <a:t>　</a:t>
            </a:r>
            <a:r>
              <a:rPr lang="en-US" altLang="ja-JP" sz="3600" dirty="0" smtClean="0">
                <a:latin typeface="+mj-lt"/>
                <a:ea typeface="+mj-ea"/>
                <a:cs typeface="+mj-cs"/>
              </a:rPr>
              <a:t>Tourism administration</a:t>
            </a:r>
            <a:endParaRPr kumimoji="1" lang="ja-JP" altLang="en-US" sz="3600" b="0" i="0" u="none" strike="noStrike" kern="1200" cap="none" spc="0" normalizeH="0" baseline="0" noProof="0" dirty="0">
              <a:ln>
                <a:noFill/>
              </a:ln>
              <a:solidFill>
                <a:schemeClr val="tx1"/>
              </a:solidFill>
              <a:effectLst/>
              <a:uLnTx/>
              <a:uFillTx/>
              <a:latin typeface="+mj-lt"/>
              <a:ea typeface="+mj-ea"/>
              <a:cs typeface="+mj-cs"/>
            </a:endParaRPr>
          </a:p>
        </p:txBody>
      </p:sp>
      <p:sp>
        <p:nvSpPr>
          <p:cNvPr id="20" name="正方形/長方形 19"/>
          <p:cNvSpPr/>
          <p:nvPr/>
        </p:nvSpPr>
        <p:spPr>
          <a:xfrm>
            <a:off x="323528" y="1412776"/>
            <a:ext cx="2016224" cy="121575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lumMod val="95000"/>
                    <a:lumOff val="5000"/>
                  </a:schemeClr>
                </a:solidFill>
              </a:rPr>
              <a:t>Ministry of Education</a:t>
            </a:r>
            <a:endParaRPr kumimoji="1" lang="ja-JP" altLang="en-US" sz="2800" dirty="0">
              <a:solidFill>
                <a:schemeClr val="tx1">
                  <a:lumMod val="95000"/>
                  <a:lumOff val="5000"/>
                </a:schemeClr>
              </a:solidFill>
            </a:endParaRPr>
          </a:p>
        </p:txBody>
      </p:sp>
      <p:sp>
        <p:nvSpPr>
          <p:cNvPr id="21" name="タイトル 1"/>
          <p:cNvSpPr txBox="1">
            <a:spLocks/>
          </p:cNvSpPr>
          <p:nvPr/>
        </p:nvSpPr>
        <p:spPr>
          <a:xfrm>
            <a:off x="323528" y="4221088"/>
            <a:ext cx="2016224" cy="936104"/>
          </a:xfrm>
          <a:prstGeom prst="rect">
            <a:avLst/>
          </a:prstGeom>
          <a:solidFill>
            <a:schemeClr val="accent6">
              <a:lumMod val="20000"/>
              <a:lumOff val="80000"/>
            </a:schemeClr>
          </a:solidFill>
          <a:ln w="57150">
            <a:solidFill>
              <a:schemeClr val="tx1">
                <a:lumMod val="95000"/>
                <a:lumOff val="5000"/>
              </a:schemeClr>
            </a:solidFill>
          </a:ln>
        </p:spPr>
        <p:txBody>
          <a:bodyPr vert="horz" lIns="91440" tIns="45720" rIns="91440" bIns="45720" rtlCol="0" anchor="ctr">
            <a:normAutofit fontScale="62500" lnSpcReduction="20000"/>
          </a:bodyPr>
          <a:lstStyle/>
          <a:p>
            <a:pPr lvl="0" algn="ctr">
              <a:spcBef>
                <a:spcPct val="0"/>
              </a:spcBef>
              <a:defRPr/>
            </a:pPr>
            <a:r>
              <a:rPr lang="en-US" altLang="ja-JP" sz="3600" dirty="0" smtClean="0">
                <a:latin typeface="+mj-lt"/>
                <a:ea typeface="+mj-ea"/>
                <a:cs typeface="+mj-cs"/>
              </a:rPr>
              <a:t>Environmental administration</a:t>
            </a:r>
            <a:endParaRPr kumimoji="1" lang="ja-JP" altLang="en-US" sz="3600" b="0" i="0" u="none" strike="noStrike" kern="1200" cap="none" spc="0" normalizeH="0" baseline="0" noProof="0" dirty="0">
              <a:ln>
                <a:noFill/>
              </a:ln>
              <a:solidFill>
                <a:schemeClr val="tx1"/>
              </a:solidFill>
              <a:effectLst/>
              <a:uLnTx/>
              <a:uFillTx/>
              <a:latin typeface="+mj-lt"/>
              <a:ea typeface="+mj-ea"/>
              <a:cs typeface="+mj-cs"/>
            </a:endParaRPr>
          </a:p>
        </p:txBody>
      </p:sp>
      <p:sp>
        <p:nvSpPr>
          <p:cNvPr id="22" name="正方形/長方形 21"/>
          <p:cNvSpPr/>
          <p:nvPr/>
        </p:nvSpPr>
        <p:spPr>
          <a:xfrm>
            <a:off x="2627784" y="4221088"/>
            <a:ext cx="2592288" cy="1008112"/>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smtClean="0">
                <a:solidFill>
                  <a:srgbClr val="FF0000"/>
                </a:solidFill>
              </a:rPr>
              <a:t>Hot spring administration</a:t>
            </a:r>
            <a:r>
              <a:rPr lang="ja-JP" altLang="en-US" sz="1600" b="1" dirty="0" smtClean="0">
                <a:solidFill>
                  <a:srgbClr val="FF0000"/>
                </a:solidFill>
              </a:rPr>
              <a:t>（</a:t>
            </a:r>
            <a:r>
              <a:rPr lang="en-US" altLang="ja-JP" sz="1600" b="1" dirty="0" smtClean="0">
                <a:solidFill>
                  <a:srgbClr val="FF0000"/>
                </a:solidFill>
              </a:rPr>
              <a:t>for</a:t>
            </a:r>
            <a:r>
              <a:rPr lang="ja-JP" altLang="en-US" sz="1600" b="1" dirty="0" smtClean="0">
                <a:solidFill>
                  <a:srgbClr val="FF0000"/>
                </a:solidFill>
              </a:rPr>
              <a:t>　</a:t>
            </a:r>
            <a:r>
              <a:rPr lang="en-US" altLang="ja-JP" sz="1600" b="1" dirty="0" smtClean="0">
                <a:solidFill>
                  <a:srgbClr val="FF0000"/>
                </a:solidFill>
              </a:rPr>
              <a:t>foreigner</a:t>
            </a:r>
            <a:r>
              <a:rPr lang="ja-JP" altLang="en-US" sz="1600" b="1" dirty="0" smtClean="0">
                <a:solidFill>
                  <a:srgbClr val="FF0000"/>
                </a:solidFill>
              </a:rPr>
              <a:t>）</a:t>
            </a:r>
            <a:endParaRPr lang="ja-JP" altLang="en-US" sz="1600" dirty="0" smtClean="0">
              <a:solidFill>
                <a:schemeClr val="tx1">
                  <a:lumMod val="95000"/>
                  <a:lumOff val="5000"/>
                </a:schemeClr>
              </a:solidFill>
            </a:endParaRPr>
          </a:p>
          <a:p>
            <a:r>
              <a:rPr lang="en-US" altLang="ja-JP" sz="1600" b="1" dirty="0" smtClean="0">
                <a:solidFill>
                  <a:srgbClr val="FF0000"/>
                </a:solidFill>
              </a:rPr>
              <a:t>National park  </a:t>
            </a:r>
            <a:r>
              <a:rPr lang="en-US" altLang="ja-JP" sz="1600" b="1" dirty="0" err="1" smtClean="0">
                <a:solidFill>
                  <a:srgbClr val="FF0000"/>
                </a:solidFill>
              </a:rPr>
              <a:t>aministration</a:t>
            </a:r>
            <a:endParaRPr lang="en-US" altLang="ja-JP" sz="1600" b="1" dirty="0" smtClean="0">
              <a:solidFill>
                <a:srgbClr val="FF0000"/>
              </a:solidFill>
            </a:endParaRPr>
          </a:p>
          <a:p>
            <a:pPr algn="ctr"/>
            <a:r>
              <a:rPr lang="ja-JP" altLang="en-US" sz="1600" b="1" dirty="0" smtClean="0">
                <a:solidFill>
                  <a:srgbClr val="FF0000"/>
                </a:solidFill>
              </a:rPr>
              <a:t>（</a:t>
            </a:r>
            <a:r>
              <a:rPr lang="en-US" altLang="ja-JP" sz="1600" b="1" dirty="0" smtClean="0">
                <a:solidFill>
                  <a:srgbClr val="FF0000"/>
                </a:solidFill>
              </a:rPr>
              <a:t>for</a:t>
            </a:r>
            <a:r>
              <a:rPr lang="ja-JP" altLang="en-US" sz="1600" b="1" dirty="0" smtClean="0">
                <a:solidFill>
                  <a:srgbClr val="FF0000"/>
                </a:solidFill>
              </a:rPr>
              <a:t>　</a:t>
            </a:r>
            <a:r>
              <a:rPr lang="en-US" altLang="ja-JP" sz="1600" b="1" dirty="0" smtClean="0">
                <a:solidFill>
                  <a:srgbClr val="FF0000"/>
                </a:solidFill>
              </a:rPr>
              <a:t>foreigner</a:t>
            </a:r>
            <a:r>
              <a:rPr lang="ja-JP" altLang="en-US" sz="1600" b="1" dirty="0" smtClean="0">
                <a:solidFill>
                  <a:srgbClr val="FF0000"/>
                </a:solidFill>
              </a:rPr>
              <a:t>）</a:t>
            </a:r>
            <a:endParaRPr kumimoji="1" lang="ja-JP" altLang="en-US" sz="1600" dirty="0">
              <a:solidFill>
                <a:schemeClr val="tx1">
                  <a:lumMod val="95000"/>
                  <a:lumOff val="5000"/>
                </a:schemeClr>
              </a:solidFill>
            </a:endParaRPr>
          </a:p>
        </p:txBody>
      </p:sp>
      <p:sp>
        <p:nvSpPr>
          <p:cNvPr id="23" name="右矢印 22"/>
          <p:cNvSpPr/>
          <p:nvPr/>
        </p:nvSpPr>
        <p:spPr>
          <a:xfrm>
            <a:off x="5292080" y="4149080"/>
            <a:ext cx="648072" cy="2520280"/>
          </a:xfrm>
          <a:prstGeom prst="rightArrow">
            <a:avLst>
              <a:gd name="adj1" fmla="val 50000"/>
              <a:gd name="adj2" fmla="val 32611"/>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en-US" altLang="ja-JP" dirty="0" smtClean="0">
                <a:solidFill>
                  <a:schemeClr val="tx1">
                    <a:lumMod val="95000"/>
                    <a:lumOff val="5000"/>
                  </a:schemeClr>
                </a:solidFill>
              </a:rPr>
              <a:t>For  Japanese</a:t>
            </a:r>
            <a:endParaRPr kumimoji="1" lang="ja-JP" altLang="en-US" dirty="0">
              <a:solidFill>
                <a:schemeClr val="tx1">
                  <a:lumMod val="95000"/>
                  <a:lumOff val="5000"/>
                </a:schemeClr>
              </a:solidFill>
            </a:endParaRPr>
          </a:p>
        </p:txBody>
      </p:sp>
      <p:sp>
        <p:nvSpPr>
          <p:cNvPr id="27" name="正方形/長方形 26"/>
          <p:cNvSpPr/>
          <p:nvPr/>
        </p:nvSpPr>
        <p:spPr>
          <a:xfrm>
            <a:off x="6012160" y="5373216"/>
            <a:ext cx="1872208" cy="72008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lumMod val="95000"/>
                    <a:lumOff val="5000"/>
                  </a:schemeClr>
                </a:solidFill>
              </a:rPr>
              <a:t>The popularization of the International Tourist Ryokan</a:t>
            </a:r>
            <a:endParaRPr kumimoji="1" lang="en-US" altLang="ja-JP" sz="1600" dirty="0" smtClean="0">
              <a:solidFill>
                <a:schemeClr val="tx1">
                  <a:lumMod val="95000"/>
                  <a:lumOff val="5000"/>
                </a:schemeClr>
              </a:solidFill>
            </a:endParaRPr>
          </a:p>
        </p:txBody>
      </p:sp>
      <p:sp>
        <p:nvSpPr>
          <p:cNvPr id="40" name="正方形/長方形 39"/>
          <p:cNvSpPr/>
          <p:nvPr/>
        </p:nvSpPr>
        <p:spPr>
          <a:xfrm>
            <a:off x="5364088" y="3356992"/>
            <a:ext cx="2952328" cy="936104"/>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dirty="0" smtClean="0">
                <a:solidFill>
                  <a:schemeClr val="tx1">
                    <a:lumMod val="95000"/>
                    <a:lumOff val="5000"/>
                  </a:schemeClr>
                </a:solidFill>
              </a:rPr>
              <a:t>The lodgings for the nation</a:t>
            </a:r>
          </a:p>
          <a:p>
            <a:r>
              <a:rPr lang="en-US" altLang="ja-JP" dirty="0" smtClean="0">
                <a:solidFill>
                  <a:schemeClr val="tx1">
                    <a:lumMod val="95000"/>
                    <a:lumOff val="5000"/>
                  </a:schemeClr>
                </a:solidFill>
              </a:rPr>
              <a:t>holiday village for the nation</a:t>
            </a:r>
            <a:endParaRPr kumimoji="1" lang="ja-JP" altLang="en-US" dirty="0">
              <a:solidFill>
                <a:schemeClr val="tx1">
                  <a:lumMod val="95000"/>
                  <a:lumOff val="5000"/>
                </a:schemeClr>
              </a:solidFill>
            </a:endParaRPr>
          </a:p>
        </p:txBody>
      </p:sp>
      <p:sp>
        <p:nvSpPr>
          <p:cNvPr id="41" name="上下矢印 40"/>
          <p:cNvSpPr/>
          <p:nvPr/>
        </p:nvSpPr>
        <p:spPr>
          <a:xfrm>
            <a:off x="6156176" y="4509120"/>
            <a:ext cx="1512168" cy="792088"/>
          </a:xfrm>
          <a:prstGeom prst="upDownArrow">
            <a:avLst>
              <a:gd name="adj1" fmla="val 34056"/>
              <a:gd name="adj2" fmla="val 26083"/>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左カーブ矢印 41"/>
          <p:cNvSpPr/>
          <p:nvPr/>
        </p:nvSpPr>
        <p:spPr>
          <a:xfrm flipH="1">
            <a:off x="7740352" y="4221088"/>
            <a:ext cx="504056" cy="1512168"/>
          </a:xfrm>
          <a:prstGeom prst="curvedLeftArrow">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en-US" altLang="ja-JP" b="1" dirty="0" smtClean="0">
                <a:solidFill>
                  <a:schemeClr val="tx1"/>
                </a:solidFill>
              </a:rPr>
              <a:t>Integration</a:t>
            </a:r>
            <a:endParaRPr kumimoji="1" lang="ja-JP" altLang="en-US" b="1" dirty="0">
              <a:solidFill>
                <a:schemeClr val="tx1"/>
              </a:solidFill>
            </a:endParaRPr>
          </a:p>
        </p:txBody>
      </p:sp>
      <p:sp>
        <p:nvSpPr>
          <p:cNvPr id="43" name="正方形/長方形 42"/>
          <p:cNvSpPr/>
          <p:nvPr/>
        </p:nvSpPr>
        <p:spPr>
          <a:xfrm>
            <a:off x="8244408" y="3933056"/>
            <a:ext cx="899592" cy="25922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en-US" altLang="ja-JP" dirty="0" smtClean="0">
                <a:solidFill>
                  <a:schemeClr val="tx1">
                    <a:lumMod val="95000"/>
                    <a:lumOff val="5000"/>
                  </a:schemeClr>
                </a:solidFill>
              </a:rPr>
              <a:t>Comprehensive Resort Areas Development Law</a:t>
            </a:r>
            <a:endParaRPr kumimoji="1" lang="ja-JP" altLang="en-US" dirty="0">
              <a:solidFill>
                <a:schemeClr val="tx1">
                  <a:lumMod val="95000"/>
                  <a:lumOff val="5000"/>
                </a:schemeClr>
              </a:solidFill>
            </a:endParaRPr>
          </a:p>
        </p:txBody>
      </p:sp>
      <p:sp>
        <p:nvSpPr>
          <p:cNvPr id="44" name="左カーブ矢印 43"/>
          <p:cNvSpPr/>
          <p:nvPr/>
        </p:nvSpPr>
        <p:spPr>
          <a:xfrm>
            <a:off x="8424936" y="2204864"/>
            <a:ext cx="539552" cy="1872208"/>
          </a:xfrm>
          <a:prstGeom prst="curvedLeftArrow">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en-US" altLang="ja-JP" b="1" dirty="0" smtClean="0">
                <a:solidFill>
                  <a:schemeClr val="tx1"/>
                </a:solidFill>
              </a:rPr>
              <a:t>Integration</a:t>
            </a:r>
            <a:endParaRPr kumimoji="1" lang="ja-JP" altLang="en-US" b="1" dirty="0">
              <a:solidFill>
                <a:schemeClr val="tx1"/>
              </a:solidFill>
            </a:endParaRPr>
          </a:p>
        </p:txBody>
      </p:sp>
      <p:sp>
        <p:nvSpPr>
          <p:cNvPr id="45" name="正方形/長方形 44"/>
          <p:cNvSpPr/>
          <p:nvPr/>
        </p:nvSpPr>
        <p:spPr>
          <a:xfrm>
            <a:off x="5364088" y="2717304"/>
            <a:ext cx="3024336" cy="639688"/>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3600" dirty="0" smtClean="0">
                <a:solidFill>
                  <a:schemeClr val="tx1">
                    <a:lumMod val="95000"/>
                    <a:lumOff val="5000"/>
                  </a:schemeClr>
                </a:solidFill>
              </a:rPr>
              <a:t>Social tourism</a:t>
            </a:r>
          </a:p>
        </p:txBody>
      </p:sp>
      <p:sp>
        <p:nvSpPr>
          <p:cNvPr id="46" name="正方形/長方形 45"/>
          <p:cNvSpPr/>
          <p:nvPr/>
        </p:nvSpPr>
        <p:spPr>
          <a:xfrm>
            <a:off x="2771800" y="6165304"/>
            <a:ext cx="2304256" cy="504056"/>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smtClean="0">
                <a:solidFill>
                  <a:srgbClr val="FF0000"/>
                </a:solidFill>
              </a:rPr>
              <a:t>The trip mediation work act</a:t>
            </a:r>
            <a:r>
              <a:rPr lang="ja-JP" altLang="en-US" sz="1600" b="1" dirty="0" smtClean="0">
                <a:solidFill>
                  <a:srgbClr val="FF0000"/>
                </a:solidFill>
              </a:rPr>
              <a:t>　</a:t>
            </a:r>
            <a:r>
              <a:rPr kumimoji="1" lang="ja-JP" altLang="en-US" sz="1600" b="1" dirty="0" smtClean="0">
                <a:solidFill>
                  <a:srgbClr val="FF0000"/>
                </a:solidFill>
              </a:rPr>
              <a:t>（</a:t>
            </a:r>
            <a:r>
              <a:rPr kumimoji="1" lang="en-US" altLang="ja-JP" sz="1600" b="1" dirty="0" smtClean="0">
                <a:solidFill>
                  <a:srgbClr val="FF0000"/>
                </a:solidFill>
              </a:rPr>
              <a:t>for</a:t>
            </a:r>
            <a:r>
              <a:rPr kumimoji="1" lang="ja-JP" altLang="en-US" sz="1600" b="1" dirty="0" smtClean="0">
                <a:solidFill>
                  <a:srgbClr val="FF0000"/>
                </a:solidFill>
              </a:rPr>
              <a:t>　</a:t>
            </a:r>
            <a:r>
              <a:rPr kumimoji="1" lang="en-US" altLang="ja-JP" sz="1600" b="1" dirty="0" smtClean="0">
                <a:solidFill>
                  <a:srgbClr val="FF0000"/>
                </a:solidFill>
              </a:rPr>
              <a:t>foreigner</a:t>
            </a:r>
            <a:r>
              <a:rPr kumimoji="1" lang="ja-JP" altLang="en-US" sz="1600" b="1" dirty="0" smtClean="0">
                <a:solidFill>
                  <a:srgbClr val="FF0000"/>
                </a:solidFill>
              </a:rPr>
              <a:t>）</a:t>
            </a:r>
            <a:endParaRPr kumimoji="1" lang="en-US" altLang="ja-JP" sz="1600" b="1" dirty="0" smtClean="0">
              <a:solidFill>
                <a:srgbClr val="FF0000"/>
              </a:solidFill>
            </a:endParaRPr>
          </a:p>
        </p:txBody>
      </p:sp>
      <p:sp>
        <p:nvSpPr>
          <p:cNvPr id="24" name="正方形/長方形 23"/>
          <p:cNvSpPr/>
          <p:nvPr/>
        </p:nvSpPr>
        <p:spPr>
          <a:xfrm>
            <a:off x="179512" y="2996952"/>
            <a:ext cx="2304256" cy="2376264"/>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620688"/>
            <a:ext cx="8229600" cy="5472608"/>
          </a:xfrm>
        </p:spPr>
        <p:txBody>
          <a:bodyPr>
            <a:normAutofit/>
          </a:bodyPr>
          <a:lstStyle/>
          <a:p>
            <a:pPr>
              <a:buNone/>
            </a:pPr>
            <a:r>
              <a:rPr lang="ja-JP" altLang="en-US" dirty="0" smtClean="0"/>
              <a:t>　</a:t>
            </a:r>
            <a:r>
              <a:rPr lang="ja-JP" altLang="en-US" dirty="0" err="1" smtClean="0"/>
              <a:t>ーーー</a:t>
            </a:r>
            <a:r>
              <a:rPr lang="ja-JP" altLang="en-US" dirty="0" smtClean="0"/>
              <a:t>　</a:t>
            </a:r>
            <a:r>
              <a:rPr lang="en-US" altLang="ja-JP" dirty="0" smtClean="0">
                <a:solidFill>
                  <a:srgbClr val="FF0000"/>
                </a:solidFill>
              </a:rPr>
              <a:t> to earn foreign exchange </a:t>
            </a:r>
            <a:r>
              <a:rPr lang="ja-JP" altLang="en-US" dirty="0" smtClean="0"/>
              <a:t>　</a:t>
            </a:r>
            <a:r>
              <a:rPr lang="ja-JP" altLang="en-US" dirty="0" err="1" smtClean="0"/>
              <a:t>ーーー</a:t>
            </a:r>
            <a:endParaRPr lang="en-US" altLang="ja-JP" dirty="0" smtClean="0"/>
          </a:p>
          <a:p>
            <a:r>
              <a:rPr kumimoji="1" lang="en-US" altLang="ja-JP" dirty="0" smtClean="0"/>
              <a:t>1930</a:t>
            </a:r>
            <a:r>
              <a:rPr kumimoji="1" lang="ja-JP" altLang="en-US" dirty="0" smtClean="0"/>
              <a:t>　</a:t>
            </a:r>
            <a:r>
              <a:rPr kumimoji="1" lang="en-US" altLang="ja-JP" dirty="0" smtClean="0"/>
              <a:t>Board</a:t>
            </a:r>
            <a:r>
              <a:rPr kumimoji="1" lang="ja-JP" altLang="en-US" dirty="0" smtClean="0"/>
              <a:t>　</a:t>
            </a:r>
            <a:r>
              <a:rPr kumimoji="1" lang="en-US" altLang="ja-JP" dirty="0" smtClean="0"/>
              <a:t>of</a:t>
            </a:r>
            <a:r>
              <a:rPr kumimoji="1" lang="ja-JP" altLang="en-US" dirty="0" smtClean="0"/>
              <a:t>　</a:t>
            </a:r>
            <a:r>
              <a:rPr kumimoji="1" lang="en-US" altLang="ja-JP" dirty="0" smtClean="0"/>
              <a:t>Tourist</a:t>
            </a:r>
            <a:r>
              <a:rPr kumimoji="1" lang="ja-JP" altLang="en-US" dirty="0" smtClean="0"/>
              <a:t>　</a:t>
            </a:r>
            <a:r>
              <a:rPr kumimoji="1" lang="en-US" altLang="ja-JP" dirty="0" smtClean="0"/>
              <a:t>Industry</a:t>
            </a:r>
          </a:p>
          <a:p>
            <a:pPr>
              <a:buNone/>
            </a:pPr>
            <a:r>
              <a:rPr lang="ja-JP" altLang="en-US" dirty="0" smtClean="0"/>
              <a:t>　　　　－－－</a:t>
            </a:r>
            <a:r>
              <a:rPr lang="en-US" altLang="ja-JP" dirty="0" smtClean="0"/>
              <a:t>World</a:t>
            </a:r>
            <a:r>
              <a:rPr lang="ja-JP" altLang="en-US" dirty="0" smtClean="0"/>
              <a:t>　</a:t>
            </a:r>
            <a:r>
              <a:rPr lang="en-US" altLang="ja-JP" dirty="0" smtClean="0"/>
              <a:t>War</a:t>
            </a:r>
            <a:r>
              <a:rPr lang="ja-JP" altLang="en-US" dirty="0" smtClean="0"/>
              <a:t>　</a:t>
            </a:r>
            <a:r>
              <a:rPr lang="en-US" altLang="ja-JP" dirty="0" smtClean="0"/>
              <a:t>Ⅱ</a:t>
            </a:r>
            <a:r>
              <a:rPr lang="ja-JP" altLang="en-US" dirty="0" smtClean="0"/>
              <a:t>－－－</a:t>
            </a:r>
            <a:endParaRPr kumimoji="1" lang="en-US" altLang="ja-JP" dirty="0" smtClean="0"/>
          </a:p>
          <a:p>
            <a:r>
              <a:rPr lang="en-US" altLang="ja-JP" dirty="0" smtClean="0"/>
              <a:t>1949</a:t>
            </a:r>
            <a:r>
              <a:rPr lang="ja-JP" altLang="en-US" dirty="0" smtClean="0"/>
              <a:t>　</a:t>
            </a:r>
            <a:r>
              <a:rPr lang="en-US" altLang="ja-JP" dirty="0" smtClean="0"/>
              <a:t>International</a:t>
            </a:r>
            <a:r>
              <a:rPr lang="ja-JP" altLang="en-US" dirty="0" smtClean="0"/>
              <a:t>　</a:t>
            </a:r>
            <a:r>
              <a:rPr lang="en-US" altLang="ja-JP" dirty="0" smtClean="0"/>
              <a:t>Tourist</a:t>
            </a:r>
            <a:r>
              <a:rPr lang="ja-JP" altLang="en-US" dirty="0" smtClean="0"/>
              <a:t>　</a:t>
            </a:r>
            <a:r>
              <a:rPr lang="en-US" altLang="ja-JP" dirty="0" smtClean="0"/>
              <a:t>Hotel</a:t>
            </a:r>
            <a:r>
              <a:rPr lang="ja-JP" altLang="en-US" dirty="0" smtClean="0"/>
              <a:t>　</a:t>
            </a:r>
            <a:r>
              <a:rPr lang="en-US" altLang="ja-JP" dirty="0" smtClean="0"/>
              <a:t>Preparing</a:t>
            </a:r>
            <a:r>
              <a:rPr lang="ja-JP" altLang="en-US" dirty="0" smtClean="0"/>
              <a:t>　Ａｃｔ</a:t>
            </a:r>
            <a:endParaRPr lang="en-US" altLang="ja-JP" dirty="0" smtClean="0"/>
          </a:p>
          <a:p>
            <a:r>
              <a:rPr kumimoji="1" lang="en-US" altLang="ja-JP" dirty="0" smtClean="0"/>
              <a:t>1963</a:t>
            </a:r>
            <a:r>
              <a:rPr kumimoji="1" lang="ja-JP" altLang="en-US" dirty="0" smtClean="0"/>
              <a:t>　</a:t>
            </a:r>
            <a:r>
              <a:rPr kumimoji="1" lang="en-US" altLang="ja-JP" dirty="0" smtClean="0"/>
              <a:t>Tourism</a:t>
            </a:r>
            <a:r>
              <a:rPr kumimoji="1" lang="ja-JP" altLang="en-US" dirty="0" smtClean="0"/>
              <a:t>　</a:t>
            </a:r>
            <a:r>
              <a:rPr kumimoji="1" lang="en-US" altLang="ja-JP" dirty="0" smtClean="0"/>
              <a:t>Basic</a:t>
            </a:r>
            <a:r>
              <a:rPr kumimoji="1" lang="ja-JP" altLang="en-US" dirty="0" smtClean="0"/>
              <a:t>　</a:t>
            </a:r>
            <a:r>
              <a:rPr kumimoji="1" lang="en-US" altLang="ja-JP" dirty="0" smtClean="0"/>
              <a:t>Law</a:t>
            </a:r>
          </a:p>
          <a:p>
            <a:r>
              <a:rPr lang="en-US" altLang="ja-JP" dirty="0" smtClean="0"/>
              <a:t>1964   Tokyo Olympic</a:t>
            </a:r>
          </a:p>
          <a:p>
            <a:pPr>
              <a:buNone/>
            </a:pPr>
            <a:r>
              <a:rPr lang="ja-JP" altLang="en-US" dirty="0" smtClean="0"/>
              <a:t>　</a:t>
            </a:r>
            <a:r>
              <a:rPr lang="ja-JP" altLang="en-US" dirty="0" err="1" smtClean="0"/>
              <a:t>ーーー</a:t>
            </a:r>
            <a:r>
              <a:rPr lang="ja-JP" altLang="en-US" dirty="0" smtClean="0"/>
              <a:t>　</a:t>
            </a:r>
            <a:r>
              <a:rPr lang="en-US" altLang="ja-JP" dirty="0" smtClean="0">
                <a:solidFill>
                  <a:srgbClr val="FF0000"/>
                </a:solidFill>
              </a:rPr>
              <a:t> National and Regional pride </a:t>
            </a:r>
            <a:r>
              <a:rPr lang="ja-JP" altLang="en-US" dirty="0" smtClean="0"/>
              <a:t>　</a:t>
            </a:r>
            <a:r>
              <a:rPr lang="ja-JP" altLang="en-US" dirty="0" err="1" smtClean="0"/>
              <a:t>ーーー</a:t>
            </a:r>
            <a:endParaRPr lang="en-US" altLang="ja-JP" dirty="0" smtClean="0"/>
          </a:p>
          <a:p>
            <a:r>
              <a:rPr lang="en-US" altLang="ja-JP" dirty="0" smtClean="0"/>
              <a:t>2006</a:t>
            </a:r>
            <a:r>
              <a:rPr lang="ja-JP" altLang="en-US" dirty="0" smtClean="0"/>
              <a:t>　</a:t>
            </a:r>
            <a:r>
              <a:rPr lang="en-US" altLang="ja-JP" dirty="0" smtClean="0"/>
              <a:t> Tourism Nation Promotion Basic Law </a:t>
            </a:r>
            <a:endParaRPr kumimoji="1" lang="ja-JP"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4674" name="Picture 2" descr="http://www.mlit.go.jp/hakusyo/transport/heisei12/3-2/im00058.jpg"/>
          <p:cNvPicPr>
            <a:picLocks noChangeAspect="1" noChangeArrowheads="1"/>
          </p:cNvPicPr>
          <p:nvPr/>
        </p:nvPicPr>
        <p:blipFill>
          <a:blip r:embed="rId3" cstate="print"/>
          <a:srcRect b="11786"/>
          <a:stretch>
            <a:fillRect/>
          </a:stretch>
        </p:blipFill>
        <p:spPr bwMode="auto">
          <a:xfrm>
            <a:off x="3035895" y="-27384"/>
            <a:ext cx="5784577" cy="5756436"/>
          </a:xfrm>
          <a:prstGeom prst="rect">
            <a:avLst/>
          </a:prstGeom>
          <a:noFill/>
        </p:spPr>
      </p:pic>
      <p:sp>
        <p:nvSpPr>
          <p:cNvPr id="5" name="四角形吹き出し 4"/>
          <p:cNvSpPr/>
          <p:nvPr/>
        </p:nvSpPr>
        <p:spPr>
          <a:xfrm flipH="1">
            <a:off x="3923928" y="616484"/>
            <a:ext cx="2664296" cy="2088232"/>
          </a:xfrm>
          <a:prstGeom prst="wedgeRectCallout">
            <a:avLst>
              <a:gd name="adj1" fmla="val -62161"/>
              <a:gd name="adj2" fmla="val 7257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3200" dirty="0" smtClean="0">
                <a:solidFill>
                  <a:schemeClr val="tx1">
                    <a:lumMod val="95000"/>
                    <a:lumOff val="5000"/>
                  </a:schemeClr>
                </a:solidFill>
              </a:rPr>
              <a:t>TEN</a:t>
            </a:r>
            <a:r>
              <a:rPr lang="ja-JP" altLang="en-US" sz="3200" dirty="0" smtClean="0">
                <a:solidFill>
                  <a:schemeClr val="tx1">
                    <a:lumMod val="95000"/>
                    <a:lumOff val="5000"/>
                  </a:schemeClr>
                </a:solidFill>
              </a:rPr>
              <a:t>　</a:t>
            </a:r>
            <a:r>
              <a:rPr lang="en-US" altLang="ja-JP" sz="3200" dirty="0" smtClean="0">
                <a:solidFill>
                  <a:schemeClr val="tx1">
                    <a:lumMod val="95000"/>
                    <a:lumOff val="5000"/>
                  </a:schemeClr>
                </a:solidFill>
              </a:rPr>
              <a:t>MILLION</a:t>
            </a:r>
            <a:r>
              <a:rPr lang="ja-JP" altLang="en-US" sz="3200" dirty="0" smtClean="0">
                <a:solidFill>
                  <a:schemeClr val="tx1">
                    <a:lumMod val="95000"/>
                    <a:lumOff val="5000"/>
                  </a:schemeClr>
                </a:solidFill>
              </a:rPr>
              <a:t>　</a:t>
            </a:r>
            <a:r>
              <a:rPr lang="en-US" altLang="ja-JP" sz="3200" dirty="0" smtClean="0">
                <a:solidFill>
                  <a:schemeClr val="tx1">
                    <a:lumMod val="95000"/>
                    <a:lumOff val="5000"/>
                  </a:schemeClr>
                </a:solidFill>
              </a:rPr>
              <a:t>PROGRAM</a:t>
            </a:r>
          </a:p>
          <a:p>
            <a:pPr algn="ctr"/>
            <a:r>
              <a:rPr kumimoji="1" lang="ja-JP" altLang="en-US" sz="2400" dirty="0" smtClean="0">
                <a:solidFill>
                  <a:schemeClr val="tx1">
                    <a:lumMod val="95000"/>
                    <a:lumOff val="5000"/>
                  </a:schemeClr>
                </a:solidFill>
              </a:rPr>
              <a:t>（</a:t>
            </a:r>
            <a:r>
              <a:rPr lang="en-US" altLang="ja-JP" sz="2400" dirty="0" smtClean="0">
                <a:solidFill>
                  <a:schemeClr val="tx1">
                    <a:lumMod val="95000"/>
                    <a:lumOff val="5000"/>
                  </a:schemeClr>
                </a:solidFill>
              </a:rPr>
              <a:t>D</a:t>
            </a:r>
            <a:r>
              <a:rPr kumimoji="1" lang="en-US" altLang="ja-JP" sz="2400" dirty="0" smtClean="0">
                <a:solidFill>
                  <a:schemeClr val="tx1">
                    <a:lumMod val="95000"/>
                    <a:lumOff val="5000"/>
                  </a:schemeClr>
                </a:solidFill>
              </a:rPr>
              <a:t>oubling the number of </a:t>
            </a:r>
            <a:r>
              <a:rPr kumimoji="1" lang="en-US" altLang="ja-JP" sz="2400" dirty="0" err="1" smtClean="0">
                <a:solidFill>
                  <a:schemeClr val="tx1">
                    <a:lumMod val="95000"/>
                    <a:lumOff val="5000"/>
                  </a:schemeClr>
                </a:solidFill>
              </a:rPr>
              <a:t>Japaneseabroad</a:t>
            </a:r>
            <a:r>
              <a:rPr kumimoji="1" lang="ja-JP" altLang="en-US" sz="2400" dirty="0" smtClean="0">
                <a:solidFill>
                  <a:schemeClr val="tx1">
                    <a:lumMod val="95000"/>
                    <a:lumOff val="5000"/>
                  </a:schemeClr>
                </a:solidFill>
              </a:rPr>
              <a:t>）</a:t>
            </a:r>
            <a:endParaRPr kumimoji="1" lang="ja-JP" altLang="en-US" sz="2400" dirty="0">
              <a:solidFill>
                <a:schemeClr val="tx1">
                  <a:lumMod val="95000"/>
                  <a:lumOff val="5000"/>
                </a:schemeClr>
              </a:solidFill>
            </a:endParaRPr>
          </a:p>
        </p:txBody>
      </p:sp>
      <p:sp>
        <p:nvSpPr>
          <p:cNvPr id="6" name="フローチャート : 結合子 5"/>
          <p:cNvSpPr/>
          <p:nvPr/>
        </p:nvSpPr>
        <p:spPr>
          <a:xfrm>
            <a:off x="5436096" y="3424796"/>
            <a:ext cx="1224136" cy="648072"/>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lumMod val="95000"/>
                    <a:lumOff val="5000"/>
                  </a:schemeClr>
                </a:solidFill>
              </a:rPr>
              <a:t>5</a:t>
            </a:r>
          </a:p>
          <a:p>
            <a:pPr algn="ctr"/>
            <a:r>
              <a:rPr kumimoji="1" lang="en-US" altLang="ja-JP" dirty="0" smtClean="0">
                <a:solidFill>
                  <a:schemeClr val="tx1">
                    <a:lumMod val="95000"/>
                    <a:lumOff val="5000"/>
                  </a:schemeClr>
                </a:solidFill>
              </a:rPr>
              <a:t>million</a:t>
            </a:r>
            <a:endParaRPr kumimoji="1" lang="ja-JP" altLang="en-US" dirty="0">
              <a:solidFill>
                <a:schemeClr val="tx1">
                  <a:lumMod val="95000"/>
                  <a:lumOff val="5000"/>
                </a:schemeClr>
              </a:solidFill>
            </a:endParaRPr>
          </a:p>
        </p:txBody>
      </p:sp>
      <p:sp>
        <p:nvSpPr>
          <p:cNvPr id="8" name="フローチャート : 結合子 7"/>
          <p:cNvSpPr/>
          <p:nvPr/>
        </p:nvSpPr>
        <p:spPr>
          <a:xfrm>
            <a:off x="6815807" y="1336564"/>
            <a:ext cx="1224136" cy="648072"/>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lumMod val="95000"/>
                    <a:lumOff val="5000"/>
                  </a:schemeClr>
                </a:solidFill>
              </a:rPr>
              <a:t>5</a:t>
            </a:r>
          </a:p>
          <a:p>
            <a:pPr algn="ctr"/>
            <a:r>
              <a:rPr kumimoji="1" lang="en-US" altLang="ja-JP" dirty="0" smtClean="0">
                <a:solidFill>
                  <a:schemeClr val="tx1">
                    <a:lumMod val="95000"/>
                    <a:lumOff val="5000"/>
                  </a:schemeClr>
                </a:solidFill>
              </a:rPr>
              <a:t>million</a:t>
            </a:r>
            <a:endParaRPr kumimoji="1" lang="ja-JP" altLang="en-US" dirty="0">
              <a:solidFill>
                <a:schemeClr val="tx1">
                  <a:lumMod val="95000"/>
                  <a:lumOff val="5000"/>
                </a:schemeClr>
              </a:solidFill>
            </a:endParaRPr>
          </a:p>
        </p:txBody>
      </p:sp>
      <p:sp>
        <p:nvSpPr>
          <p:cNvPr id="9" name="四角形吹き出し 8"/>
          <p:cNvSpPr/>
          <p:nvPr/>
        </p:nvSpPr>
        <p:spPr>
          <a:xfrm rot="10800000" flipH="1" flipV="1">
            <a:off x="5292080" y="5661248"/>
            <a:ext cx="2664296" cy="1080120"/>
          </a:xfrm>
          <a:prstGeom prst="wedgeRectCallout">
            <a:avLst>
              <a:gd name="adj1" fmla="val -81014"/>
              <a:gd name="adj2" fmla="val -8645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smtClean="0">
                <a:solidFill>
                  <a:schemeClr val="tx1">
                    <a:lumMod val="95000"/>
                    <a:lumOff val="5000"/>
                  </a:schemeClr>
                </a:solidFill>
              </a:rPr>
              <a:t>1971</a:t>
            </a:r>
          </a:p>
          <a:p>
            <a:pPr algn="ctr"/>
            <a:r>
              <a:rPr lang="en-US" altLang="ja-JP" sz="2400" dirty="0" err="1" smtClean="0">
                <a:solidFill>
                  <a:schemeClr val="tx1">
                    <a:lumMod val="95000"/>
                    <a:lumOff val="5000"/>
                  </a:schemeClr>
                </a:solidFill>
              </a:rPr>
              <a:t>Outboud</a:t>
            </a:r>
            <a:r>
              <a:rPr lang="en-US" altLang="ja-JP" sz="2400" dirty="0" smtClean="0">
                <a:solidFill>
                  <a:schemeClr val="tx1">
                    <a:lumMod val="95000"/>
                    <a:lumOff val="5000"/>
                  </a:schemeClr>
                </a:solidFill>
              </a:rPr>
              <a:t> exceeded inbound</a:t>
            </a:r>
            <a:endParaRPr kumimoji="1" lang="ja-JP" altLang="en-US" sz="2400" dirty="0">
              <a:solidFill>
                <a:schemeClr val="tx1">
                  <a:lumMod val="95000"/>
                  <a:lumOff val="5000"/>
                </a:schemeClr>
              </a:solidFill>
            </a:endParaRPr>
          </a:p>
        </p:txBody>
      </p:sp>
      <p:sp>
        <p:nvSpPr>
          <p:cNvPr id="10" name="四角形吹き出し 9"/>
          <p:cNvSpPr/>
          <p:nvPr/>
        </p:nvSpPr>
        <p:spPr>
          <a:xfrm rot="10800000" flipH="1" flipV="1">
            <a:off x="323528" y="3140968"/>
            <a:ext cx="2664296" cy="1656184"/>
          </a:xfrm>
          <a:prstGeom prst="wedgeRectCallout">
            <a:avLst>
              <a:gd name="adj1" fmla="val 70770"/>
              <a:gd name="adj2" fmla="val 9779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smtClean="0">
                <a:solidFill>
                  <a:schemeClr val="tx1">
                    <a:lumMod val="95000"/>
                    <a:lumOff val="5000"/>
                  </a:schemeClr>
                </a:solidFill>
              </a:rPr>
              <a:t>1963</a:t>
            </a:r>
          </a:p>
          <a:p>
            <a:pPr algn="ctr"/>
            <a:r>
              <a:rPr lang="en-US" altLang="ja-JP" sz="2400" dirty="0" smtClean="0">
                <a:solidFill>
                  <a:schemeClr val="tx1">
                    <a:lumMod val="95000"/>
                    <a:lumOff val="5000"/>
                  </a:schemeClr>
                </a:solidFill>
              </a:rPr>
              <a:t>First year of outbound</a:t>
            </a:r>
          </a:p>
        </p:txBody>
      </p:sp>
      <p:sp>
        <p:nvSpPr>
          <p:cNvPr id="11" name="四角形吹き出し 10"/>
          <p:cNvSpPr/>
          <p:nvPr/>
        </p:nvSpPr>
        <p:spPr>
          <a:xfrm rot="10800000" flipH="1" flipV="1">
            <a:off x="611560" y="5517232"/>
            <a:ext cx="2376264" cy="1224136"/>
          </a:xfrm>
          <a:prstGeom prst="wedgeRectCallout">
            <a:avLst>
              <a:gd name="adj1" fmla="val 78724"/>
              <a:gd name="adj2" fmla="val -4108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smtClean="0">
                <a:solidFill>
                  <a:schemeClr val="tx1">
                    <a:lumMod val="95000"/>
                    <a:lumOff val="5000"/>
                  </a:schemeClr>
                </a:solidFill>
              </a:rPr>
              <a:t>1964</a:t>
            </a:r>
          </a:p>
          <a:p>
            <a:pPr algn="ctr"/>
            <a:r>
              <a:rPr lang="en-US" altLang="ja-JP" sz="2400" dirty="0" smtClean="0">
                <a:solidFill>
                  <a:schemeClr val="tx1">
                    <a:lumMod val="95000"/>
                    <a:lumOff val="5000"/>
                  </a:schemeClr>
                </a:solidFill>
              </a:rPr>
              <a:t>Tokyo  Olympic</a:t>
            </a:r>
          </a:p>
        </p:txBody>
      </p:sp>
      <p:sp>
        <p:nvSpPr>
          <p:cNvPr id="12" name="正方形/長方形 11"/>
          <p:cNvSpPr/>
          <p:nvPr/>
        </p:nvSpPr>
        <p:spPr>
          <a:xfrm>
            <a:off x="7236296" y="2564904"/>
            <a:ext cx="1130424" cy="43204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lumMod val="95000"/>
                    <a:lumOff val="5000"/>
                  </a:schemeClr>
                </a:solidFill>
              </a:rPr>
              <a:t>outbound</a:t>
            </a:r>
            <a:endParaRPr kumimoji="1" lang="ja-JP" altLang="en-US" dirty="0">
              <a:solidFill>
                <a:schemeClr val="tx1">
                  <a:lumMod val="95000"/>
                  <a:lumOff val="5000"/>
                </a:schemeClr>
              </a:solidFill>
            </a:endParaRPr>
          </a:p>
        </p:txBody>
      </p:sp>
      <p:sp>
        <p:nvSpPr>
          <p:cNvPr id="13" name="正方形/長方形 12"/>
          <p:cNvSpPr/>
          <p:nvPr/>
        </p:nvSpPr>
        <p:spPr>
          <a:xfrm>
            <a:off x="7388696" y="4725144"/>
            <a:ext cx="1130424" cy="43204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lumMod val="95000"/>
                    <a:lumOff val="5000"/>
                  </a:schemeClr>
                </a:solidFill>
              </a:rPr>
              <a:t>inbound</a:t>
            </a:r>
            <a:endParaRPr kumimoji="1" lang="ja-JP" altLang="en-US" dirty="0">
              <a:solidFill>
                <a:schemeClr val="tx1">
                  <a:lumMod val="95000"/>
                  <a:lumOff val="5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85000"/>
                <a:lumOff val="15000"/>
              </a:schemeClr>
            </a:solidFill>
          </a:ln>
        </p:spPr>
        <p:txBody>
          <a:bodyPr>
            <a:normAutofit fontScale="90000"/>
          </a:bodyPr>
          <a:lstStyle/>
          <a:p>
            <a:r>
              <a:rPr lang="en-US" altLang="ja-JP" dirty="0" smtClean="0"/>
              <a:t>International travel balance of payments</a:t>
            </a:r>
            <a:endParaRPr kumimoji="1" lang="ja-JP" altLang="en-US" dirty="0"/>
          </a:p>
        </p:txBody>
      </p:sp>
      <p:pic>
        <p:nvPicPr>
          <p:cNvPr id="16386" name="Picture 2" descr="grp_旅行収支の推移"/>
          <p:cNvPicPr>
            <a:picLocks noChangeAspect="1" noChangeArrowheads="1"/>
          </p:cNvPicPr>
          <p:nvPr/>
        </p:nvPicPr>
        <p:blipFill>
          <a:blip r:embed="rId3" cstate="print"/>
          <a:srcRect l="2532" t="12955"/>
          <a:stretch>
            <a:fillRect/>
          </a:stretch>
        </p:blipFill>
        <p:spPr bwMode="auto">
          <a:xfrm>
            <a:off x="1835696" y="1988840"/>
            <a:ext cx="5544616" cy="4869160"/>
          </a:xfrm>
          <a:prstGeom prst="rect">
            <a:avLst/>
          </a:prstGeom>
          <a:noFill/>
        </p:spPr>
      </p:pic>
      <p:sp>
        <p:nvSpPr>
          <p:cNvPr id="4" name="線吹き出し 1 (枠付き) 3"/>
          <p:cNvSpPr/>
          <p:nvPr/>
        </p:nvSpPr>
        <p:spPr>
          <a:xfrm>
            <a:off x="7452320" y="1844824"/>
            <a:ext cx="1368152" cy="612648"/>
          </a:xfrm>
          <a:prstGeom prst="borderCallout1">
            <a:avLst>
              <a:gd name="adj1" fmla="val 18750"/>
              <a:gd name="adj2" fmla="val -8333"/>
              <a:gd name="adj3" fmla="val 148237"/>
              <a:gd name="adj4" fmla="val -14376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lumMod val="95000"/>
                    <a:lumOff val="5000"/>
                  </a:schemeClr>
                </a:solidFill>
              </a:rPr>
              <a:t>Payment</a:t>
            </a:r>
          </a:p>
        </p:txBody>
      </p:sp>
      <p:sp>
        <p:nvSpPr>
          <p:cNvPr id="5" name="線吹き出し 1 (枠付き) 4"/>
          <p:cNvSpPr/>
          <p:nvPr/>
        </p:nvSpPr>
        <p:spPr>
          <a:xfrm>
            <a:off x="7604720" y="3320408"/>
            <a:ext cx="1359768" cy="612648"/>
          </a:xfrm>
          <a:prstGeom prst="borderCallout1">
            <a:avLst>
              <a:gd name="adj1" fmla="val 18750"/>
              <a:gd name="adj2" fmla="val -8333"/>
              <a:gd name="adj3" fmla="val 45231"/>
              <a:gd name="adj4" fmla="val -10273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lumMod val="95000"/>
                    <a:lumOff val="5000"/>
                  </a:schemeClr>
                </a:solidFill>
              </a:rPr>
              <a:t>Acceptance</a:t>
            </a:r>
            <a:endParaRPr kumimoji="1" lang="ja-JP" altLang="en-US" dirty="0">
              <a:solidFill>
                <a:schemeClr val="tx1">
                  <a:lumMod val="95000"/>
                  <a:lumOff val="5000"/>
                </a:schemeClr>
              </a:solidFill>
            </a:endParaRPr>
          </a:p>
        </p:txBody>
      </p:sp>
      <p:sp>
        <p:nvSpPr>
          <p:cNvPr id="6" name="線吹き出し 1 (枠付き) 5"/>
          <p:cNvSpPr/>
          <p:nvPr/>
        </p:nvSpPr>
        <p:spPr>
          <a:xfrm>
            <a:off x="6668616" y="4509120"/>
            <a:ext cx="1359768" cy="612648"/>
          </a:xfrm>
          <a:prstGeom prst="borderCallout1">
            <a:avLst>
              <a:gd name="adj1" fmla="val 18750"/>
              <a:gd name="adj2" fmla="val -8333"/>
              <a:gd name="adj3" fmla="val 45231"/>
              <a:gd name="adj4" fmla="val -10273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lumMod val="95000"/>
                    <a:lumOff val="5000"/>
                  </a:schemeClr>
                </a:solidFill>
              </a:rPr>
              <a:t>Balance difference</a:t>
            </a:r>
            <a:endParaRPr kumimoji="1" lang="ja-JP" altLang="en-US" dirty="0">
              <a:solidFill>
                <a:schemeClr val="tx1">
                  <a:lumMod val="95000"/>
                  <a:lumOff val="5000"/>
                </a:schemeClr>
              </a:solidFill>
            </a:endParaRPr>
          </a:p>
        </p:txBody>
      </p:sp>
      <p:sp>
        <p:nvSpPr>
          <p:cNvPr id="7" name="テキスト ボックス 6"/>
          <p:cNvSpPr txBox="1"/>
          <p:nvPr/>
        </p:nvSpPr>
        <p:spPr>
          <a:xfrm>
            <a:off x="1475656" y="1691516"/>
            <a:ext cx="1579663" cy="369332"/>
          </a:xfrm>
          <a:prstGeom prst="rect">
            <a:avLst/>
          </a:prstGeom>
          <a:noFill/>
        </p:spPr>
        <p:txBody>
          <a:bodyPr wrap="none" rtlCol="0">
            <a:spAutoFit/>
          </a:bodyPr>
          <a:lstStyle/>
          <a:p>
            <a:r>
              <a:rPr kumimoji="1" lang="en-US" altLang="ja-JP" dirty="0" smtClean="0"/>
              <a:t>100Million</a:t>
            </a:r>
            <a:r>
              <a:rPr lang="ja-JP" altLang="en-US" dirty="0" smtClean="0"/>
              <a:t> </a:t>
            </a:r>
            <a:r>
              <a:rPr kumimoji="1" lang="en-US" altLang="ja-JP" dirty="0" smtClean="0"/>
              <a:t>yen</a:t>
            </a:r>
            <a:endParaRPr kumimoji="1" lang="ja-JP" altLang="en-US"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6643</TotalTime>
  <Words>611</Words>
  <Application>Microsoft Office PowerPoint</Application>
  <PresentationFormat>画面に合わせる (4:3)</PresentationFormat>
  <Paragraphs>194</Paragraphs>
  <Slides>28</Slides>
  <Notes>28</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28</vt:i4>
      </vt:variant>
    </vt:vector>
  </HeadingPairs>
  <TitlesOfParts>
    <vt:vector size="30" baseType="lpstr">
      <vt:lpstr>Office テーマ</vt:lpstr>
      <vt:lpstr>スライド</vt:lpstr>
      <vt:lpstr>Future Direction of Tourism Policy Studies</vt:lpstr>
      <vt:lpstr>The change of the purpose of Tourism Policy in Japan</vt:lpstr>
      <vt:lpstr>Tourism Policy of   ex Imperial Japan</vt:lpstr>
      <vt:lpstr>Japan's situation in 1930 before and after</vt:lpstr>
      <vt:lpstr>Board　of　Tourist　Industry (1930)</vt:lpstr>
      <vt:lpstr>Deployment of postwar domestic tourism administration</vt:lpstr>
      <vt:lpstr>スライド 7</vt:lpstr>
      <vt:lpstr>スライド 8</vt:lpstr>
      <vt:lpstr>International travel balance of payments</vt:lpstr>
      <vt:lpstr>The number of foreign visitors</vt:lpstr>
      <vt:lpstr>Chinese overseas travelers number</vt:lpstr>
      <vt:lpstr>Tourism resources system   ～ What mind and regulations produce ～</vt:lpstr>
      <vt:lpstr>スライド 13</vt:lpstr>
      <vt:lpstr>スライド 14</vt:lpstr>
      <vt:lpstr>Basic Law defines "tourism resources“  Country is considered as a target for achieving the "protection, training and development."</vt:lpstr>
      <vt:lpstr>スライド 16</vt:lpstr>
      <vt:lpstr>スライド 17</vt:lpstr>
      <vt:lpstr>If the translation of concept “Tourism” was lexical "sightseeing", deployment of Japanese tourism administration might have changed.</vt:lpstr>
      <vt:lpstr>Phenomenon of relative between the unordinary and ordinary in tourism related legislation</vt:lpstr>
      <vt:lpstr>Changes in the concept of tourism in tourism policy</vt:lpstr>
      <vt:lpstr>スライド 21</vt:lpstr>
      <vt:lpstr>Fusion of tourism and public transport</vt:lpstr>
      <vt:lpstr>Conventional package tour</vt:lpstr>
      <vt:lpstr>マルチ・パッケージ・ツアー</vt:lpstr>
      <vt:lpstr>夢の３ＰＨＬ商品（人生保障旅行）</vt:lpstr>
      <vt:lpstr>Wearable</vt:lpstr>
      <vt:lpstr>スライド 27</vt:lpstr>
      <vt:lpstr>実験結果</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字句「観光」と字句「tourist」の遭遇</dc:title>
  <dc:creator>owner</dc:creator>
  <cp:lastModifiedBy>owner</cp:lastModifiedBy>
  <cp:revision>150</cp:revision>
  <dcterms:created xsi:type="dcterms:W3CDTF">2015-05-03T00:27:24Z</dcterms:created>
  <dcterms:modified xsi:type="dcterms:W3CDTF">2015-11-06T08:27:51Z</dcterms:modified>
</cp:coreProperties>
</file>